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72" r:id="rId1"/>
  </p:sldMasterIdLst>
  <p:sldIdLst>
    <p:sldId id="256" r:id="rId2"/>
    <p:sldId id="257" r:id="rId3"/>
    <p:sldId id="259" r:id="rId4"/>
    <p:sldId id="260" r:id="rId5"/>
    <p:sldId id="261" r:id="rId6"/>
    <p:sldId id="262" r:id="rId7"/>
    <p:sldId id="263" r:id="rId8"/>
    <p:sldId id="272" r:id="rId9"/>
    <p:sldId id="268" r:id="rId10"/>
    <p:sldId id="267" r:id="rId11"/>
    <p:sldId id="269" r:id="rId12"/>
    <p:sldId id="278" r:id="rId13"/>
    <p:sldId id="270" r:id="rId14"/>
    <p:sldId id="271" r:id="rId15"/>
    <p:sldId id="276" r:id="rId16"/>
    <p:sldId id="277" r:id="rId17"/>
    <p:sldId id="279" r:id="rId18"/>
    <p:sldId id="280" r:id="rId19"/>
    <p:sldId id="284" r:id="rId20"/>
    <p:sldId id="281" r:id="rId21"/>
    <p:sldId id="282" r:id="rId22"/>
    <p:sldId id="285" r:id="rId23"/>
    <p:sldId id="273" r:id="rId24"/>
    <p:sldId id="274" r:id="rId25"/>
    <p:sldId id="27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2" autoAdjust="0"/>
    <p:restoredTop sz="94660"/>
  </p:normalViewPr>
  <p:slideViewPr>
    <p:cSldViewPr snapToGrid="0">
      <p:cViewPr varScale="1">
        <p:scale>
          <a:sx n="96" d="100"/>
          <a:sy n="96" d="100"/>
        </p:scale>
        <p:origin x="96" y="81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AE88DD-CEFC-48F6-8004-FF7199C37E2B}" type="doc">
      <dgm:prSet loTypeId="urn:microsoft.com/office/officeart/2008/layout/CircleAccentTimeline" loCatId="process" qsTypeId="urn:microsoft.com/office/officeart/2005/8/quickstyle/simple4" qsCatId="simple" csTypeId="urn:microsoft.com/office/officeart/2005/8/colors/accent1_2" csCatId="accent1" phldr="1"/>
      <dgm:spPr/>
      <dgm:t>
        <a:bodyPr/>
        <a:lstStyle/>
        <a:p>
          <a:endParaRPr lang="en-US"/>
        </a:p>
      </dgm:t>
    </dgm:pt>
    <dgm:pt modelId="{4519D608-C977-429B-93BD-FA0783617A4F}">
      <dgm:prSet phldrT="[Text]"/>
      <dgm:spPr/>
      <dgm:t>
        <a:bodyPr/>
        <a:lstStyle/>
        <a:p>
          <a:r>
            <a:rPr lang="en-US" dirty="0" smtClean="0">
              <a:solidFill>
                <a:schemeClr val="bg1"/>
              </a:solidFill>
              <a:latin typeface="Roboto" pitchFamily="2" charset="0"/>
              <a:ea typeface="Roboto" pitchFamily="2" charset="0"/>
            </a:rPr>
            <a:t>Mine Detected</a:t>
          </a:r>
          <a:endParaRPr lang="en-US" dirty="0">
            <a:solidFill>
              <a:schemeClr val="bg1"/>
            </a:solidFill>
            <a:latin typeface="Roboto" pitchFamily="2" charset="0"/>
            <a:ea typeface="Roboto" pitchFamily="2" charset="0"/>
          </a:endParaRPr>
        </a:p>
      </dgm:t>
    </dgm:pt>
    <dgm:pt modelId="{3CCCA7A6-EC86-4CDC-8A20-248842C0FBA7}" type="parTrans" cxnId="{C919C185-4C0E-479D-AB0A-EF8DB9F1776A}">
      <dgm:prSet/>
      <dgm:spPr/>
      <dgm:t>
        <a:bodyPr/>
        <a:lstStyle/>
        <a:p>
          <a:endParaRPr lang="en-US"/>
        </a:p>
      </dgm:t>
    </dgm:pt>
    <dgm:pt modelId="{588FBDD3-549C-4599-B51D-BC1C7AA2F76E}" type="sibTrans" cxnId="{C919C185-4C0E-479D-AB0A-EF8DB9F1776A}">
      <dgm:prSet/>
      <dgm:spPr/>
      <dgm:t>
        <a:bodyPr/>
        <a:lstStyle/>
        <a:p>
          <a:endParaRPr lang="en-US"/>
        </a:p>
      </dgm:t>
    </dgm:pt>
    <dgm:pt modelId="{EEDFB819-BF7E-4C8C-9A54-93A564C91904}">
      <dgm:prSet phldrT="[Text]"/>
      <dgm:spPr/>
      <dgm:t>
        <a:bodyPr/>
        <a:lstStyle/>
        <a:p>
          <a:r>
            <a:rPr lang="en-US" dirty="0" smtClean="0">
              <a:solidFill>
                <a:schemeClr val="bg1"/>
              </a:solidFill>
              <a:latin typeface="Roboto" pitchFamily="2" charset="0"/>
              <a:ea typeface="Roboto" pitchFamily="2" charset="0"/>
            </a:rPr>
            <a:t>5 Volts are output to </a:t>
          </a:r>
          <a:r>
            <a:rPr lang="en-US" dirty="0" err="1" smtClean="0">
              <a:solidFill>
                <a:schemeClr val="bg1"/>
              </a:solidFill>
              <a:latin typeface="Roboto" pitchFamily="2" charset="0"/>
              <a:ea typeface="Roboto" pitchFamily="2" charset="0"/>
            </a:rPr>
            <a:t>Arduino</a:t>
          </a:r>
          <a:endParaRPr lang="en-US" dirty="0">
            <a:solidFill>
              <a:schemeClr val="bg1"/>
            </a:solidFill>
            <a:latin typeface="Roboto" pitchFamily="2" charset="0"/>
            <a:ea typeface="Roboto" pitchFamily="2" charset="0"/>
          </a:endParaRPr>
        </a:p>
      </dgm:t>
    </dgm:pt>
    <dgm:pt modelId="{DC120707-FA8B-4CA5-BEA8-B0FAF40E9889}" type="parTrans" cxnId="{4FCF0EAA-B987-449D-AC29-9EC8F2B96315}">
      <dgm:prSet/>
      <dgm:spPr/>
      <dgm:t>
        <a:bodyPr/>
        <a:lstStyle/>
        <a:p>
          <a:endParaRPr lang="en-US"/>
        </a:p>
      </dgm:t>
    </dgm:pt>
    <dgm:pt modelId="{7CD023FC-35BF-4C28-B516-0665492F5B85}" type="sibTrans" cxnId="{4FCF0EAA-B987-449D-AC29-9EC8F2B96315}">
      <dgm:prSet/>
      <dgm:spPr/>
      <dgm:t>
        <a:bodyPr/>
        <a:lstStyle/>
        <a:p>
          <a:endParaRPr lang="en-US"/>
        </a:p>
      </dgm:t>
    </dgm:pt>
    <dgm:pt modelId="{C921EC9F-8079-4F94-A0B8-E01152069023}">
      <dgm:prSet phldrT="[Text]" custT="1"/>
      <dgm:spPr/>
      <dgm:t>
        <a:bodyPr/>
        <a:lstStyle/>
        <a:p>
          <a:r>
            <a:rPr lang="en-US" sz="1400" dirty="0" err="1" smtClean="0">
              <a:solidFill>
                <a:schemeClr val="bg1"/>
              </a:solidFill>
              <a:latin typeface="Roboto" pitchFamily="2" charset="0"/>
              <a:ea typeface="Roboto" pitchFamily="2" charset="0"/>
            </a:rPr>
            <a:t>Arduino</a:t>
          </a:r>
          <a:r>
            <a:rPr lang="en-US" sz="1400" dirty="0" smtClean="0">
              <a:solidFill>
                <a:schemeClr val="bg1"/>
              </a:solidFill>
              <a:latin typeface="Roboto" pitchFamily="2" charset="0"/>
              <a:ea typeface="Roboto" pitchFamily="2" charset="0"/>
            </a:rPr>
            <a:t> is immediately alerted after receiving Voltage at its analog read pin and therefore goes on to obtain GPS data</a:t>
          </a:r>
          <a:endParaRPr lang="en-US" sz="1400" dirty="0">
            <a:solidFill>
              <a:schemeClr val="bg1"/>
            </a:solidFill>
          </a:endParaRPr>
        </a:p>
      </dgm:t>
    </dgm:pt>
    <dgm:pt modelId="{F8954487-2C87-4D28-8D1E-1A7F2DF87D0D}" type="parTrans" cxnId="{D8485225-D277-4E1F-8B05-6E87F848EAD0}">
      <dgm:prSet/>
      <dgm:spPr/>
      <dgm:t>
        <a:bodyPr/>
        <a:lstStyle/>
        <a:p>
          <a:endParaRPr lang="en-US"/>
        </a:p>
      </dgm:t>
    </dgm:pt>
    <dgm:pt modelId="{B3E7D074-FF3E-49FB-BA42-4C4E1352697E}" type="sibTrans" cxnId="{D8485225-D277-4E1F-8B05-6E87F848EAD0}">
      <dgm:prSet/>
      <dgm:spPr/>
      <dgm:t>
        <a:bodyPr/>
        <a:lstStyle/>
        <a:p>
          <a:endParaRPr lang="en-US"/>
        </a:p>
      </dgm:t>
    </dgm:pt>
    <dgm:pt modelId="{39C559D7-7195-4481-8B95-6379C056EB6D}">
      <dgm:prSet phldrT="[Text]"/>
      <dgm:spPr/>
      <dgm:t>
        <a:bodyPr/>
        <a:lstStyle/>
        <a:p>
          <a:r>
            <a:rPr lang="en-US" dirty="0" err="1" smtClean="0">
              <a:solidFill>
                <a:schemeClr val="bg1"/>
              </a:solidFill>
              <a:latin typeface="Roboto" pitchFamily="2" charset="0"/>
              <a:ea typeface="Roboto" pitchFamily="2" charset="0"/>
            </a:rPr>
            <a:t>Arduino</a:t>
          </a:r>
          <a:r>
            <a:rPr lang="en-US" dirty="0" smtClean="0">
              <a:solidFill>
                <a:schemeClr val="bg1"/>
              </a:solidFill>
              <a:latin typeface="Roboto" pitchFamily="2" charset="0"/>
              <a:ea typeface="Roboto" pitchFamily="2" charset="0"/>
            </a:rPr>
            <a:t> receives GPS data and sends them to nRF24L01 (Wireless) to be sent to the Master.</a:t>
          </a:r>
          <a:endParaRPr lang="en-US" dirty="0">
            <a:solidFill>
              <a:schemeClr val="bg1"/>
            </a:solidFill>
            <a:latin typeface="Roboto" pitchFamily="2" charset="0"/>
            <a:ea typeface="Roboto" pitchFamily="2" charset="0"/>
          </a:endParaRPr>
        </a:p>
      </dgm:t>
    </dgm:pt>
    <dgm:pt modelId="{E313248E-C1D9-4208-80A3-310A17C51DCB}" type="parTrans" cxnId="{EEBC02DE-FB11-49F5-A741-F32DF19E3BCA}">
      <dgm:prSet/>
      <dgm:spPr/>
      <dgm:t>
        <a:bodyPr/>
        <a:lstStyle/>
        <a:p>
          <a:endParaRPr lang="en-US"/>
        </a:p>
      </dgm:t>
    </dgm:pt>
    <dgm:pt modelId="{7206B99B-DC1E-4DCF-99A3-4CAD0A7B4F9E}" type="sibTrans" cxnId="{EEBC02DE-FB11-49F5-A741-F32DF19E3BCA}">
      <dgm:prSet/>
      <dgm:spPr/>
      <dgm:t>
        <a:bodyPr/>
        <a:lstStyle/>
        <a:p>
          <a:endParaRPr lang="en-US"/>
        </a:p>
      </dgm:t>
    </dgm:pt>
    <dgm:pt modelId="{FCB542DF-F484-4879-9174-4C55867AB67D}">
      <dgm:prSet phldrT="[Text]"/>
      <dgm:spPr/>
      <dgm:t>
        <a:bodyPr/>
        <a:lstStyle/>
        <a:p>
          <a:r>
            <a:rPr lang="en-US" dirty="0" smtClean="0">
              <a:solidFill>
                <a:schemeClr val="bg1"/>
              </a:solidFill>
              <a:latin typeface="Roboto" pitchFamily="2" charset="0"/>
              <a:ea typeface="Roboto" pitchFamily="2" charset="0"/>
            </a:rPr>
            <a:t>Wireless Module sends these data to the Master letting it know about the mine and it’s location.</a:t>
          </a:r>
          <a:endParaRPr lang="en-US" dirty="0">
            <a:solidFill>
              <a:schemeClr val="bg1"/>
            </a:solidFill>
            <a:latin typeface="Roboto" pitchFamily="2" charset="0"/>
            <a:ea typeface="Roboto" pitchFamily="2" charset="0"/>
          </a:endParaRPr>
        </a:p>
      </dgm:t>
    </dgm:pt>
    <dgm:pt modelId="{CA0F935B-8EAA-4C7C-A1AF-1AB6718E5D4E}" type="parTrans" cxnId="{3C20C774-02B9-4DB8-9AC5-CAEA0FDBDE63}">
      <dgm:prSet/>
      <dgm:spPr/>
      <dgm:t>
        <a:bodyPr/>
        <a:lstStyle/>
        <a:p>
          <a:endParaRPr lang="en-US"/>
        </a:p>
      </dgm:t>
    </dgm:pt>
    <dgm:pt modelId="{901DF922-7F82-4644-962D-4022982F3D2C}" type="sibTrans" cxnId="{3C20C774-02B9-4DB8-9AC5-CAEA0FDBDE63}">
      <dgm:prSet/>
      <dgm:spPr/>
      <dgm:t>
        <a:bodyPr/>
        <a:lstStyle/>
        <a:p>
          <a:endParaRPr lang="en-US"/>
        </a:p>
      </dgm:t>
    </dgm:pt>
    <dgm:pt modelId="{C9BB1548-5116-401D-B092-2A4CB68755C8}">
      <dgm:prSet phldrT="[Text]" custT="1"/>
      <dgm:spPr/>
      <dgm:t>
        <a:bodyPr/>
        <a:lstStyle/>
        <a:p>
          <a:r>
            <a:rPr lang="en-US" sz="1400" dirty="0" smtClean="0">
              <a:solidFill>
                <a:schemeClr val="bg1"/>
              </a:solidFill>
              <a:latin typeface="Roboto" pitchFamily="2" charset="0"/>
              <a:ea typeface="Roboto" pitchFamily="2" charset="0"/>
            </a:rPr>
            <a:t>As the final step the Computer processes these data and </a:t>
          </a:r>
          <a:r>
            <a:rPr lang="en-US" sz="1400" dirty="0" err="1" smtClean="0">
              <a:solidFill>
                <a:schemeClr val="bg1"/>
              </a:solidFill>
              <a:latin typeface="Roboto" pitchFamily="2" charset="0"/>
              <a:ea typeface="Roboto" pitchFamily="2" charset="0"/>
            </a:rPr>
            <a:t>pinnes</a:t>
          </a:r>
          <a:r>
            <a:rPr lang="en-US" sz="1400" dirty="0" smtClean="0">
              <a:solidFill>
                <a:schemeClr val="bg1"/>
              </a:solidFill>
              <a:latin typeface="Roboto" pitchFamily="2" charset="0"/>
              <a:ea typeface="Roboto" pitchFamily="2" charset="0"/>
            </a:rPr>
            <a:t> the location of mine accordingly. </a:t>
          </a:r>
          <a:endParaRPr lang="en-US" sz="1400" dirty="0">
            <a:solidFill>
              <a:schemeClr val="bg1"/>
            </a:solidFill>
            <a:latin typeface="Roboto" pitchFamily="2" charset="0"/>
            <a:ea typeface="Roboto" pitchFamily="2" charset="0"/>
          </a:endParaRPr>
        </a:p>
      </dgm:t>
    </dgm:pt>
    <dgm:pt modelId="{E72B7BCD-732B-4BAF-9F51-27DE71AF6002}" type="parTrans" cxnId="{F251BF21-21BE-49F7-855B-031BFAE39352}">
      <dgm:prSet/>
      <dgm:spPr/>
      <dgm:t>
        <a:bodyPr/>
        <a:lstStyle/>
        <a:p>
          <a:endParaRPr lang="en-US"/>
        </a:p>
      </dgm:t>
    </dgm:pt>
    <dgm:pt modelId="{6EE6A5E5-CA35-4C29-8CC0-1B627AC9C115}" type="sibTrans" cxnId="{F251BF21-21BE-49F7-855B-031BFAE39352}">
      <dgm:prSet/>
      <dgm:spPr/>
      <dgm:t>
        <a:bodyPr/>
        <a:lstStyle/>
        <a:p>
          <a:endParaRPr lang="en-US"/>
        </a:p>
      </dgm:t>
    </dgm:pt>
    <dgm:pt modelId="{4E1704AA-44A7-4088-ADD2-B727524BDBC0}" type="pres">
      <dgm:prSet presAssocID="{4DAE88DD-CEFC-48F6-8004-FF7199C37E2B}" presName="Name0" presStyleCnt="0">
        <dgm:presLayoutVars>
          <dgm:dir/>
        </dgm:presLayoutVars>
      </dgm:prSet>
      <dgm:spPr/>
    </dgm:pt>
    <dgm:pt modelId="{90225124-43BE-482A-A840-41C218A2FC73}" type="pres">
      <dgm:prSet presAssocID="{4519D608-C977-429B-93BD-FA0783617A4F}" presName="parComposite" presStyleCnt="0"/>
      <dgm:spPr/>
    </dgm:pt>
    <dgm:pt modelId="{3E779952-CFA9-482B-BDB5-7D493200FD63}" type="pres">
      <dgm:prSet presAssocID="{4519D608-C977-429B-93BD-FA0783617A4F}" presName="parBigCircle" presStyleLbl="node0" presStyleIdx="0" presStyleCnt="3"/>
      <dgm:spPr/>
    </dgm:pt>
    <dgm:pt modelId="{BFC3A836-FF99-4BE7-9196-D877A0D466E0}" type="pres">
      <dgm:prSet presAssocID="{4519D608-C977-429B-93BD-FA0783617A4F}" presName="parTx" presStyleLbl="revTx" presStyleIdx="0" presStyleCnt="9"/>
      <dgm:spPr/>
      <dgm:t>
        <a:bodyPr/>
        <a:lstStyle/>
        <a:p>
          <a:endParaRPr lang="en-US"/>
        </a:p>
      </dgm:t>
    </dgm:pt>
    <dgm:pt modelId="{18E2C58D-7103-4012-B875-10BC3C0CEA0C}" type="pres">
      <dgm:prSet presAssocID="{4519D608-C977-429B-93BD-FA0783617A4F}" presName="bSpace" presStyleCnt="0"/>
      <dgm:spPr/>
    </dgm:pt>
    <dgm:pt modelId="{20C30597-EBA6-4159-A08D-17026F325E25}" type="pres">
      <dgm:prSet presAssocID="{4519D608-C977-429B-93BD-FA0783617A4F}" presName="parBackupNorm" presStyleCnt="0"/>
      <dgm:spPr/>
    </dgm:pt>
    <dgm:pt modelId="{0476DC9C-16EB-4307-9F3F-D95EF6754316}" type="pres">
      <dgm:prSet presAssocID="{588FBDD3-549C-4599-B51D-BC1C7AA2F76E}" presName="parSpace" presStyleCnt="0"/>
      <dgm:spPr/>
    </dgm:pt>
    <dgm:pt modelId="{2C271C6E-2A64-43A1-A954-911A5FD5DDF8}" type="pres">
      <dgm:prSet presAssocID="{EEDFB819-BF7E-4C8C-9A54-93A564C91904}" presName="desBackupLeftNorm" presStyleCnt="0"/>
      <dgm:spPr/>
    </dgm:pt>
    <dgm:pt modelId="{F4FA31DF-0364-40DE-A230-4887904331DC}" type="pres">
      <dgm:prSet presAssocID="{EEDFB819-BF7E-4C8C-9A54-93A564C91904}" presName="desComposite" presStyleCnt="0"/>
      <dgm:spPr/>
    </dgm:pt>
    <dgm:pt modelId="{B77F6068-5E58-429F-9D8B-901E6B9D90FC}" type="pres">
      <dgm:prSet presAssocID="{EEDFB819-BF7E-4C8C-9A54-93A564C91904}" presName="desCircle" presStyleLbl="node1" presStyleIdx="0" presStyleCnt="3"/>
      <dgm:spPr/>
    </dgm:pt>
    <dgm:pt modelId="{A9EAF26D-B287-49E9-A286-A25C7D5DB3E8}" type="pres">
      <dgm:prSet presAssocID="{EEDFB819-BF7E-4C8C-9A54-93A564C91904}" presName="chTx" presStyleLbl="revTx" presStyleIdx="1" presStyleCnt="9"/>
      <dgm:spPr/>
      <dgm:t>
        <a:bodyPr/>
        <a:lstStyle/>
        <a:p>
          <a:endParaRPr lang="en-US"/>
        </a:p>
      </dgm:t>
    </dgm:pt>
    <dgm:pt modelId="{10E0991A-6903-43DE-8C88-40B0D0A32CEB}" type="pres">
      <dgm:prSet presAssocID="{EEDFB819-BF7E-4C8C-9A54-93A564C91904}" presName="desTx" presStyleLbl="revTx" presStyleIdx="2" presStyleCnt="9">
        <dgm:presLayoutVars>
          <dgm:bulletEnabled val="1"/>
        </dgm:presLayoutVars>
      </dgm:prSet>
      <dgm:spPr/>
    </dgm:pt>
    <dgm:pt modelId="{3D228DC7-974F-4A75-8CBC-27B94E8B826D}" type="pres">
      <dgm:prSet presAssocID="{EEDFB819-BF7E-4C8C-9A54-93A564C91904}" presName="desBackupRightNorm" presStyleCnt="0"/>
      <dgm:spPr/>
    </dgm:pt>
    <dgm:pt modelId="{6B5EAE64-7DC7-4318-9E85-8B4105E6A348}" type="pres">
      <dgm:prSet presAssocID="{7CD023FC-35BF-4C28-B516-0665492F5B85}" presName="desSpace" presStyleCnt="0"/>
      <dgm:spPr/>
    </dgm:pt>
    <dgm:pt modelId="{EE4F329C-99C2-454E-A44F-683EBF62C266}" type="pres">
      <dgm:prSet presAssocID="{C921EC9F-8079-4F94-A0B8-E01152069023}" presName="parComposite" presStyleCnt="0"/>
      <dgm:spPr/>
    </dgm:pt>
    <dgm:pt modelId="{0FC022A3-F94F-4F11-A908-FF6599738F50}" type="pres">
      <dgm:prSet presAssocID="{C921EC9F-8079-4F94-A0B8-E01152069023}" presName="parBigCircle" presStyleLbl="node0" presStyleIdx="1" presStyleCnt="3"/>
      <dgm:spPr/>
    </dgm:pt>
    <dgm:pt modelId="{10A7528D-BA9B-4DC2-82A3-08965D430EFB}" type="pres">
      <dgm:prSet presAssocID="{C921EC9F-8079-4F94-A0B8-E01152069023}" presName="parTx" presStyleLbl="revTx" presStyleIdx="3" presStyleCnt="9" custLinFactNeighborX="4344" custLinFactNeighborY="-5605"/>
      <dgm:spPr/>
      <dgm:t>
        <a:bodyPr/>
        <a:lstStyle/>
        <a:p>
          <a:endParaRPr lang="en-US"/>
        </a:p>
      </dgm:t>
    </dgm:pt>
    <dgm:pt modelId="{3936AF2A-B8B9-4C28-9937-8FA8038C747A}" type="pres">
      <dgm:prSet presAssocID="{C921EC9F-8079-4F94-A0B8-E01152069023}" presName="bSpace" presStyleCnt="0"/>
      <dgm:spPr/>
    </dgm:pt>
    <dgm:pt modelId="{D9F66E93-DB2A-43E2-B827-B266CF8EF9E2}" type="pres">
      <dgm:prSet presAssocID="{C921EC9F-8079-4F94-A0B8-E01152069023}" presName="parBackupNorm" presStyleCnt="0"/>
      <dgm:spPr/>
    </dgm:pt>
    <dgm:pt modelId="{1CBD8011-0517-410E-BBE3-D216F5B2C85A}" type="pres">
      <dgm:prSet presAssocID="{B3E7D074-FF3E-49FB-BA42-4C4E1352697E}" presName="parSpace" presStyleCnt="0"/>
      <dgm:spPr/>
    </dgm:pt>
    <dgm:pt modelId="{F41E81D0-6521-43B6-9451-4FD2BDB327A5}" type="pres">
      <dgm:prSet presAssocID="{39C559D7-7195-4481-8B95-6379C056EB6D}" presName="desBackupLeftNorm" presStyleCnt="0"/>
      <dgm:spPr/>
    </dgm:pt>
    <dgm:pt modelId="{99DBA13D-B0E1-4938-983B-0D1143BE31C4}" type="pres">
      <dgm:prSet presAssocID="{39C559D7-7195-4481-8B95-6379C056EB6D}" presName="desComposite" presStyleCnt="0"/>
      <dgm:spPr/>
    </dgm:pt>
    <dgm:pt modelId="{2046F725-6D27-44B4-9127-BA04126D4ABA}" type="pres">
      <dgm:prSet presAssocID="{39C559D7-7195-4481-8B95-6379C056EB6D}" presName="desCircle" presStyleLbl="node1" presStyleIdx="1" presStyleCnt="3"/>
      <dgm:spPr/>
    </dgm:pt>
    <dgm:pt modelId="{41646AD9-DF60-475A-99D2-4CDC072862C2}" type="pres">
      <dgm:prSet presAssocID="{39C559D7-7195-4481-8B95-6379C056EB6D}" presName="chTx" presStyleLbl="revTx" presStyleIdx="4" presStyleCnt="9" custLinFactNeighborX="3664" custLinFactNeighborY="355"/>
      <dgm:spPr/>
      <dgm:t>
        <a:bodyPr/>
        <a:lstStyle/>
        <a:p>
          <a:endParaRPr lang="en-US"/>
        </a:p>
      </dgm:t>
    </dgm:pt>
    <dgm:pt modelId="{F30C99DE-E8FE-4AF3-AC1E-5F7559418A27}" type="pres">
      <dgm:prSet presAssocID="{39C559D7-7195-4481-8B95-6379C056EB6D}" presName="desTx" presStyleLbl="revTx" presStyleIdx="5" presStyleCnt="9">
        <dgm:presLayoutVars>
          <dgm:bulletEnabled val="1"/>
        </dgm:presLayoutVars>
      </dgm:prSet>
      <dgm:spPr/>
    </dgm:pt>
    <dgm:pt modelId="{46B6A812-0CD3-483F-B815-0FF424E8776A}" type="pres">
      <dgm:prSet presAssocID="{39C559D7-7195-4481-8B95-6379C056EB6D}" presName="desBackupRightNorm" presStyleCnt="0"/>
      <dgm:spPr/>
    </dgm:pt>
    <dgm:pt modelId="{FFC33F6E-96FB-41E2-BF60-271E2D4DC0BB}" type="pres">
      <dgm:prSet presAssocID="{7206B99B-DC1E-4DCF-99A3-4CAD0A7B4F9E}" presName="desSpace" presStyleCnt="0"/>
      <dgm:spPr/>
    </dgm:pt>
    <dgm:pt modelId="{C3E7A333-0DE4-4ECC-B165-68F485068B42}" type="pres">
      <dgm:prSet presAssocID="{FCB542DF-F484-4879-9174-4C55867AB67D}" presName="desBackupLeftNorm" presStyleCnt="0"/>
      <dgm:spPr/>
    </dgm:pt>
    <dgm:pt modelId="{8423BF94-3BD5-4634-BE73-ECF1491EE291}" type="pres">
      <dgm:prSet presAssocID="{FCB542DF-F484-4879-9174-4C55867AB67D}" presName="desComposite" presStyleCnt="0"/>
      <dgm:spPr/>
    </dgm:pt>
    <dgm:pt modelId="{3978072F-4737-445F-89A8-CD6613C92401}" type="pres">
      <dgm:prSet presAssocID="{FCB542DF-F484-4879-9174-4C55867AB67D}" presName="desCircle" presStyleLbl="node1" presStyleIdx="2" presStyleCnt="3"/>
      <dgm:spPr/>
    </dgm:pt>
    <dgm:pt modelId="{7BA9417B-B75B-4FB6-9DF6-56EEA9A7A5B9}" type="pres">
      <dgm:prSet presAssocID="{FCB542DF-F484-4879-9174-4C55867AB67D}" presName="chTx" presStyleLbl="revTx" presStyleIdx="6" presStyleCnt="9" custLinFactNeighborX="2290" custLinFactNeighborY="1420"/>
      <dgm:spPr/>
      <dgm:t>
        <a:bodyPr/>
        <a:lstStyle/>
        <a:p>
          <a:endParaRPr lang="en-US"/>
        </a:p>
      </dgm:t>
    </dgm:pt>
    <dgm:pt modelId="{B6CE3F5C-79B1-4E2D-872C-E58142AFBA07}" type="pres">
      <dgm:prSet presAssocID="{FCB542DF-F484-4879-9174-4C55867AB67D}" presName="desTx" presStyleLbl="revTx" presStyleIdx="7" presStyleCnt="9">
        <dgm:presLayoutVars>
          <dgm:bulletEnabled val="1"/>
        </dgm:presLayoutVars>
      </dgm:prSet>
      <dgm:spPr/>
    </dgm:pt>
    <dgm:pt modelId="{F9B7F56F-1797-473A-8DD9-6CBB688EBB65}" type="pres">
      <dgm:prSet presAssocID="{FCB542DF-F484-4879-9174-4C55867AB67D}" presName="desBackupRightNorm" presStyleCnt="0"/>
      <dgm:spPr/>
    </dgm:pt>
    <dgm:pt modelId="{33DE39E5-F904-4FA6-A26D-302A15812E06}" type="pres">
      <dgm:prSet presAssocID="{901DF922-7F82-4644-962D-4022982F3D2C}" presName="desSpace" presStyleCnt="0"/>
      <dgm:spPr/>
    </dgm:pt>
    <dgm:pt modelId="{42148EB5-1754-44C9-8F3B-9A549560F102}" type="pres">
      <dgm:prSet presAssocID="{C9BB1548-5116-401D-B092-2A4CB68755C8}" presName="parComposite" presStyleCnt="0"/>
      <dgm:spPr/>
    </dgm:pt>
    <dgm:pt modelId="{B0494984-F4E4-4E96-A2B3-C943AE641B97}" type="pres">
      <dgm:prSet presAssocID="{C9BB1548-5116-401D-B092-2A4CB68755C8}" presName="parBigCircle" presStyleLbl="node0" presStyleIdx="2" presStyleCnt="3"/>
      <dgm:spPr/>
    </dgm:pt>
    <dgm:pt modelId="{538B3E71-040C-4564-9003-1EE8A41F69FC}" type="pres">
      <dgm:prSet presAssocID="{C9BB1548-5116-401D-B092-2A4CB68755C8}" presName="parTx" presStyleLbl="revTx" presStyleIdx="8" presStyleCnt="9"/>
      <dgm:spPr/>
      <dgm:t>
        <a:bodyPr/>
        <a:lstStyle/>
        <a:p>
          <a:endParaRPr lang="en-US"/>
        </a:p>
      </dgm:t>
    </dgm:pt>
    <dgm:pt modelId="{4C668D06-B516-4F28-8F8D-6AC5BDE1F73F}" type="pres">
      <dgm:prSet presAssocID="{C9BB1548-5116-401D-B092-2A4CB68755C8}" presName="bSpace" presStyleCnt="0"/>
      <dgm:spPr/>
    </dgm:pt>
    <dgm:pt modelId="{4F49FB85-EB07-4A2E-AEC0-20D84E2BE58C}" type="pres">
      <dgm:prSet presAssocID="{C9BB1548-5116-401D-B092-2A4CB68755C8}" presName="parBackupNorm" presStyleCnt="0"/>
      <dgm:spPr/>
    </dgm:pt>
    <dgm:pt modelId="{7B17A854-DC0D-4870-8AAA-3E4A357E7A61}" type="pres">
      <dgm:prSet presAssocID="{6EE6A5E5-CA35-4C29-8CC0-1B627AC9C115}" presName="parSpace" presStyleCnt="0"/>
      <dgm:spPr/>
    </dgm:pt>
  </dgm:ptLst>
  <dgm:cxnLst>
    <dgm:cxn modelId="{4FCF0EAA-B987-449D-AC29-9EC8F2B96315}" srcId="{4519D608-C977-429B-93BD-FA0783617A4F}" destId="{EEDFB819-BF7E-4C8C-9A54-93A564C91904}" srcOrd="0" destOrd="0" parTransId="{DC120707-FA8B-4CA5-BEA8-B0FAF40E9889}" sibTransId="{7CD023FC-35BF-4C28-B516-0665492F5B85}"/>
    <dgm:cxn modelId="{3C20C774-02B9-4DB8-9AC5-CAEA0FDBDE63}" srcId="{C921EC9F-8079-4F94-A0B8-E01152069023}" destId="{FCB542DF-F484-4879-9174-4C55867AB67D}" srcOrd="1" destOrd="0" parTransId="{CA0F935B-8EAA-4C7C-A1AF-1AB6718E5D4E}" sibTransId="{901DF922-7F82-4644-962D-4022982F3D2C}"/>
    <dgm:cxn modelId="{C919C185-4C0E-479D-AB0A-EF8DB9F1776A}" srcId="{4DAE88DD-CEFC-48F6-8004-FF7199C37E2B}" destId="{4519D608-C977-429B-93BD-FA0783617A4F}" srcOrd="0" destOrd="0" parTransId="{3CCCA7A6-EC86-4CDC-8A20-248842C0FBA7}" sibTransId="{588FBDD3-549C-4599-B51D-BC1C7AA2F76E}"/>
    <dgm:cxn modelId="{EEBC02DE-FB11-49F5-A741-F32DF19E3BCA}" srcId="{C921EC9F-8079-4F94-A0B8-E01152069023}" destId="{39C559D7-7195-4481-8B95-6379C056EB6D}" srcOrd="0" destOrd="0" parTransId="{E313248E-C1D9-4208-80A3-310A17C51DCB}" sibTransId="{7206B99B-DC1E-4DCF-99A3-4CAD0A7B4F9E}"/>
    <dgm:cxn modelId="{F251BF21-21BE-49F7-855B-031BFAE39352}" srcId="{4DAE88DD-CEFC-48F6-8004-FF7199C37E2B}" destId="{C9BB1548-5116-401D-B092-2A4CB68755C8}" srcOrd="2" destOrd="0" parTransId="{E72B7BCD-732B-4BAF-9F51-27DE71AF6002}" sibTransId="{6EE6A5E5-CA35-4C29-8CC0-1B627AC9C115}"/>
    <dgm:cxn modelId="{D1BE84C9-F215-45EB-86A4-A74EA969D2E3}" type="presOf" srcId="{FCB542DF-F484-4879-9174-4C55867AB67D}" destId="{7BA9417B-B75B-4FB6-9DF6-56EEA9A7A5B9}" srcOrd="0" destOrd="0" presId="urn:microsoft.com/office/officeart/2008/layout/CircleAccentTimeline"/>
    <dgm:cxn modelId="{D8485225-D277-4E1F-8B05-6E87F848EAD0}" srcId="{4DAE88DD-CEFC-48F6-8004-FF7199C37E2B}" destId="{C921EC9F-8079-4F94-A0B8-E01152069023}" srcOrd="1" destOrd="0" parTransId="{F8954487-2C87-4D28-8D1E-1A7F2DF87D0D}" sibTransId="{B3E7D074-FF3E-49FB-BA42-4C4E1352697E}"/>
    <dgm:cxn modelId="{A09E4447-79BA-4E83-B6FB-BD07A8C75E51}" type="presOf" srcId="{4519D608-C977-429B-93BD-FA0783617A4F}" destId="{BFC3A836-FF99-4BE7-9196-D877A0D466E0}" srcOrd="0" destOrd="0" presId="urn:microsoft.com/office/officeart/2008/layout/CircleAccentTimeline"/>
    <dgm:cxn modelId="{767C6674-9261-47FF-9F64-E9CC91E0B82A}" type="presOf" srcId="{C9BB1548-5116-401D-B092-2A4CB68755C8}" destId="{538B3E71-040C-4564-9003-1EE8A41F69FC}" srcOrd="0" destOrd="0" presId="urn:microsoft.com/office/officeart/2008/layout/CircleAccentTimeline"/>
    <dgm:cxn modelId="{36921992-1FB8-4379-ACDB-DC03297B7188}" type="presOf" srcId="{39C559D7-7195-4481-8B95-6379C056EB6D}" destId="{41646AD9-DF60-475A-99D2-4CDC072862C2}" srcOrd="0" destOrd="0" presId="urn:microsoft.com/office/officeart/2008/layout/CircleAccentTimeline"/>
    <dgm:cxn modelId="{2E6EC5D9-0306-44FB-8D8D-FA0DD9EA6610}" type="presOf" srcId="{4DAE88DD-CEFC-48F6-8004-FF7199C37E2B}" destId="{4E1704AA-44A7-4088-ADD2-B727524BDBC0}" srcOrd="0" destOrd="0" presId="urn:microsoft.com/office/officeart/2008/layout/CircleAccentTimeline"/>
    <dgm:cxn modelId="{915F2433-3E9A-4C9D-8CDC-DFB15113B12B}" type="presOf" srcId="{C921EC9F-8079-4F94-A0B8-E01152069023}" destId="{10A7528D-BA9B-4DC2-82A3-08965D430EFB}" srcOrd="0" destOrd="0" presId="urn:microsoft.com/office/officeart/2008/layout/CircleAccentTimeline"/>
    <dgm:cxn modelId="{2F5BE493-B53B-43DD-B77E-626B348D10EE}" type="presOf" srcId="{EEDFB819-BF7E-4C8C-9A54-93A564C91904}" destId="{A9EAF26D-B287-49E9-A286-A25C7D5DB3E8}" srcOrd="0" destOrd="0" presId="urn:microsoft.com/office/officeart/2008/layout/CircleAccentTimeline"/>
    <dgm:cxn modelId="{FA2ED287-891D-4A9F-9E31-D8376B6BFB50}" type="presParOf" srcId="{4E1704AA-44A7-4088-ADD2-B727524BDBC0}" destId="{90225124-43BE-482A-A840-41C218A2FC73}" srcOrd="0" destOrd="0" presId="urn:microsoft.com/office/officeart/2008/layout/CircleAccentTimeline"/>
    <dgm:cxn modelId="{27A292C6-2193-4D21-842B-C1FBD0DF49A9}" type="presParOf" srcId="{90225124-43BE-482A-A840-41C218A2FC73}" destId="{3E779952-CFA9-482B-BDB5-7D493200FD63}" srcOrd="0" destOrd="0" presId="urn:microsoft.com/office/officeart/2008/layout/CircleAccentTimeline"/>
    <dgm:cxn modelId="{8593BF00-A71E-48BA-830B-77B7DCA70AA9}" type="presParOf" srcId="{90225124-43BE-482A-A840-41C218A2FC73}" destId="{BFC3A836-FF99-4BE7-9196-D877A0D466E0}" srcOrd="1" destOrd="0" presId="urn:microsoft.com/office/officeart/2008/layout/CircleAccentTimeline"/>
    <dgm:cxn modelId="{9001B4F3-FD93-412E-B4E1-CC3E1535BEAD}" type="presParOf" srcId="{90225124-43BE-482A-A840-41C218A2FC73}" destId="{18E2C58D-7103-4012-B875-10BC3C0CEA0C}" srcOrd="2" destOrd="0" presId="urn:microsoft.com/office/officeart/2008/layout/CircleAccentTimeline"/>
    <dgm:cxn modelId="{25BD826F-2FDD-4571-8A8C-708B6B75D09D}" type="presParOf" srcId="{4E1704AA-44A7-4088-ADD2-B727524BDBC0}" destId="{20C30597-EBA6-4159-A08D-17026F325E25}" srcOrd="1" destOrd="0" presId="urn:microsoft.com/office/officeart/2008/layout/CircleAccentTimeline"/>
    <dgm:cxn modelId="{F8DB927D-A3C5-4E9D-84CA-AA459C8C796B}" type="presParOf" srcId="{4E1704AA-44A7-4088-ADD2-B727524BDBC0}" destId="{0476DC9C-16EB-4307-9F3F-D95EF6754316}" srcOrd="2" destOrd="0" presId="urn:microsoft.com/office/officeart/2008/layout/CircleAccentTimeline"/>
    <dgm:cxn modelId="{C6949D2C-226A-4135-A2E8-9EE5F9E6F296}" type="presParOf" srcId="{4E1704AA-44A7-4088-ADD2-B727524BDBC0}" destId="{2C271C6E-2A64-43A1-A954-911A5FD5DDF8}" srcOrd="3" destOrd="0" presId="urn:microsoft.com/office/officeart/2008/layout/CircleAccentTimeline"/>
    <dgm:cxn modelId="{93F42018-1C60-4058-A4DC-037578CAEDA5}" type="presParOf" srcId="{4E1704AA-44A7-4088-ADD2-B727524BDBC0}" destId="{F4FA31DF-0364-40DE-A230-4887904331DC}" srcOrd="4" destOrd="0" presId="urn:microsoft.com/office/officeart/2008/layout/CircleAccentTimeline"/>
    <dgm:cxn modelId="{FC3E8745-9F51-49AA-8F94-F8A2787C4EE4}" type="presParOf" srcId="{F4FA31DF-0364-40DE-A230-4887904331DC}" destId="{B77F6068-5E58-429F-9D8B-901E6B9D90FC}" srcOrd="0" destOrd="0" presId="urn:microsoft.com/office/officeart/2008/layout/CircleAccentTimeline"/>
    <dgm:cxn modelId="{9036D39A-B7D7-4524-8501-BDB8B4D9BF13}" type="presParOf" srcId="{F4FA31DF-0364-40DE-A230-4887904331DC}" destId="{A9EAF26D-B287-49E9-A286-A25C7D5DB3E8}" srcOrd="1" destOrd="0" presId="urn:microsoft.com/office/officeart/2008/layout/CircleAccentTimeline"/>
    <dgm:cxn modelId="{6039A5C3-A007-4B6B-BA3D-6F85F61F77DA}" type="presParOf" srcId="{F4FA31DF-0364-40DE-A230-4887904331DC}" destId="{10E0991A-6903-43DE-8C88-40B0D0A32CEB}" srcOrd="2" destOrd="0" presId="urn:microsoft.com/office/officeart/2008/layout/CircleAccentTimeline"/>
    <dgm:cxn modelId="{C7C052E6-A70A-482A-9690-B09FD6EF0996}" type="presParOf" srcId="{4E1704AA-44A7-4088-ADD2-B727524BDBC0}" destId="{3D228DC7-974F-4A75-8CBC-27B94E8B826D}" srcOrd="5" destOrd="0" presId="urn:microsoft.com/office/officeart/2008/layout/CircleAccentTimeline"/>
    <dgm:cxn modelId="{4E87A891-BD11-4FEC-9593-EBCA60D72631}" type="presParOf" srcId="{4E1704AA-44A7-4088-ADD2-B727524BDBC0}" destId="{6B5EAE64-7DC7-4318-9E85-8B4105E6A348}" srcOrd="6" destOrd="0" presId="urn:microsoft.com/office/officeart/2008/layout/CircleAccentTimeline"/>
    <dgm:cxn modelId="{354F93DC-1D6C-44AA-9485-4156B7D1C4AD}" type="presParOf" srcId="{4E1704AA-44A7-4088-ADD2-B727524BDBC0}" destId="{EE4F329C-99C2-454E-A44F-683EBF62C266}" srcOrd="7" destOrd="0" presId="urn:microsoft.com/office/officeart/2008/layout/CircleAccentTimeline"/>
    <dgm:cxn modelId="{01BC95CE-FB3C-49C0-8206-FE11C6D2DB71}" type="presParOf" srcId="{EE4F329C-99C2-454E-A44F-683EBF62C266}" destId="{0FC022A3-F94F-4F11-A908-FF6599738F50}" srcOrd="0" destOrd="0" presId="urn:microsoft.com/office/officeart/2008/layout/CircleAccentTimeline"/>
    <dgm:cxn modelId="{5FA14B54-CE03-4116-8C0F-C5BAEFDB9F99}" type="presParOf" srcId="{EE4F329C-99C2-454E-A44F-683EBF62C266}" destId="{10A7528D-BA9B-4DC2-82A3-08965D430EFB}" srcOrd="1" destOrd="0" presId="urn:microsoft.com/office/officeart/2008/layout/CircleAccentTimeline"/>
    <dgm:cxn modelId="{5F2E9C3D-3ACD-455D-8D4F-B8DFD24C019B}" type="presParOf" srcId="{EE4F329C-99C2-454E-A44F-683EBF62C266}" destId="{3936AF2A-B8B9-4C28-9937-8FA8038C747A}" srcOrd="2" destOrd="0" presId="urn:microsoft.com/office/officeart/2008/layout/CircleAccentTimeline"/>
    <dgm:cxn modelId="{9240A4B0-96BE-4BCA-859C-E21FFF43CD78}" type="presParOf" srcId="{4E1704AA-44A7-4088-ADD2-B727524BDBC0}" destId="{D9F66E93-DB2A-43E2-B827-B266CF8EF9E2}" srcOrd="8" destOrd="0" presId="urn:microsoft.com/office/officeart/2008/layout/CircleAccentTimeline"/>
    <dgm:cxn modelId="{68CE6C71-CBD8-4274-B29E-A95845EDB672}" type="presParOf" srcId="{4E1704AA-44A7-4088-ADD2-B727524BDBC0}" destId="{1CBD8011-0517-410E-BBE3-D216F5B2C85A}" srcOrd="9" destOrd="0" presId="urn:microsoft.com/office/officeart/2008/layout/CircleAccentTimeline"/>
    <dgm:cxn modelId="{CC7D3F4B-0223-46D1-9876-1224DD2EB9D9}" type="presParOf" srcId="{4E1704AA-44A7-4088-ADD2-B727524BDBC0}" destId="{F41E81D0-6521-43B6-9451-4FD2BDB327A5}" srcOrd="10" destOrd="0" presId="urn:microsoft.com/office/officeart/2008/layout/CircleAccentTimeline"/>
    <dgm:cxn modelId="{A9573535-1658-42F1-9FF2-6A9D736E94D4}" type="presParOf" srcId="{4E1704AA-44A7-4088-ADD2-B727524BDBC0}" destId="{99DBA13D-B0E1-4938-983B-0D1143BE31C4}" srcOrd="11" destOrd="0" presId="urn:microsoft.com/office/officeart/2008/layout/CircleAccentTimeline"/>
    <dgm:cxn modelId="{86423D5C-D798-425A-B100-60D2AC220FF0}" type="presParOf" srcId="{99DBA13D-B0E1-4938-983B-0D1143BE31C4}" destId="{2046F725-6D27-44B4-9127-BA04126D4ABA}" srcOrd="0" destOrd="0" presId="urn:microsoft.com/office/officeart/2008/layout/CircleAccentTimeline"/>
    <dgm:cxn modelId="{42983C10-F2A0-4823-A037-A2FC2DA86ACD}" type="presParOf" srcId="{99DBA13D-B0E1-4938-983B-0D1143BE31C4}" destId="{41646AD9-DF60-475A-99D2-4CDC072862C2}" srcOrd="1" destOrd="0" presId="urn:microsoft.com/office/officeart/2008/layout/CircleAccentTimeline"/>
    <dgm:cxn modelId="{4494AD28-80B0-4976-B7D6-FF9D8E791F44}" type="presParOf" srcId="{99DBA13D-B0E1-4938-983B-0D1143BE31C4}" destId="{F30C99DE-E8FE-4AF3-AC1E-5F7559418A27}" srcOrd="2" destOrd="0" presId="urn:microsoft.com/office/officeart/2008/layout/CircleAccentTimeline"/>
    <dgm:cxn modelId="{ED1A6162-FDEC-428B-B569-C0A49F431E05}" type="presParOf" srcId="{4E1704AA-44A7-4088-ADD2-B727524BDBC0}" destId="{46B6A812-0CD3-483F-B815-0FF424E8776A}" srcOrd="12" destOrd="0" presId="urn:microsoft.com/office/officeart/2008/layout/CircleAccentTimeline"/>
    <dgm:cxn modelId="{EDC4644D-103B-45CA-AB9B-787F9EB03D89}" type="presParOf" srcId="{4E1704AA-44A7-4088-ADD2-B727524BDBC0}" destId="{FFC33F6E-96FB-41E2-BF60-271E2D4DC0BB}" srcOrd="13" destOrd="0" presId="urn:microsoft.com/office/officeart/2008/layout/CircleAccentTimeline"/>
    <dgm:cxn modelId="{692BBA54-48C3-4123-A75F-3BB7FDCC14A6}" type="presParOf" srcId="{4E1704AA-44A7-4088-ADD2-B727524BDBC0}" destId="{C3E7A333-0DE4-4ECC-B165-68F485068B42}" srcOrd="14" destOrd="0" presId="urn:microsoft.com/office/officeart/2008/layout/CircleAccentTimeline"/>
    <dgm:cxn modelId="{8FE87340-AF61-44E0-99C4-6D23E464FDEF}" type="presParOf" srcId="{4E1704AA-44A7-4088-ADD2-B727524BDBC0}" destId="{8423BF94-3BD5-4634-BE73-ECF1491EE291}" srcOrd="15" destOrd="0" presId="urn:microsoft.com/office/officeart/2008/layout/CircleAccentTimeline"/>
    <dgm:cxn modelId="{9EF59FB6-88C5-4E4F-9392-2320D31ECD50}" type="presParOf" srcId="{8423BF94-3BD5-4634-BE73-ECF1491EE291}" destId="{3978072F-4737-445F-89A8-CD6613C92401}" srcOrd="0" destOrd="0" presId="urn:microsoft.com/office/officeart/2008/layout/CircleAccentTimeline"/>
    <dgm:cxn modelId="{A450A911-EF9B-415D-95E7-9031DEA6E0A4}" type="presParOf" srcId="{8423BF94-3BD5-4634-BE73-ECF1491EE291}" destId="{7BA9417B-B75B-4FB6-9DF6-56EEA9A7A5B9}" srcOrd="1" destOrd="0" presId="urn:microsoft.com/office/officeart/2008/layout/CircleAccentTimeline"/>
    <dgm:cxn modelId="{3C1D1620-AF97-4C2C-B327-AC2DCCF1CFAE}" type="presParOf" srcId="{8423BF94-3BD5-4634-BE73-ECF1491EE291}" destId="{B6CE3F5C-79B1-4E2D-872C-E58142AFBA07}" srcOrd="2" destOrd="0" presId="urn:microsoft.com/office/officeart/2008/layout/CircleAccentTimeline"/>
    <dgm:cxn modelId="{511F523E-59AB-43CF-9337-B1E97A4FD45A}" type="presParOf" srcId="{4E1704AA-44A7-4088-ADD2-B727524BDBC0}" destId="{F9B7F56F-1797-473A-8DD9-6CBB688EBB65}" srcOrd="16" destOrd="0" presId="urn:microsoft.com/office/officeart/2008/layout/CircleAccentTimeline"/>
    <dgm:cxn modelId="{87FCDD3D-E2DA-433E-BE54-9ED79F37BD25}" type="presParOf" srcId="{4E1704AA-44A7-4088-ADD2-B727524BDBC0}" destId="{33DE39E5-F904-4FA6-A26D-302A15812E06}" srcOrd="17" destOrd="0" presId="urn:microsoft.com/office/officeart/2008/layout/CircleAccentTimeline"/>
    <dgm:cxn modelId="{4AF5A599-1133-4803-AB69-7A1748A9B237}" type="presParOf" srcId="{4E1704AA-44A7-4088-ADD2-B727524BDBC0}" destId="{42148EB5-1754-44C9-8F3B-9A549560F102}" srcOrd="18" destOrd="0" presId="urn:microsoft.com/office/officeart/2008/layout/CircleAccentTimeline"/>
    <dgm:cxn modelId="{133B9223-048B-4CF3-9A80-D881CCA3DB6D}" type="presParOf" srcId="{42148EB5-1754-44C9-8F3B-9A549560F102}" destId="{B0494984-F4E4-4E96-A2B3-C943AE641B97}" srcOrd="0" destOrd="0" presId="urn:microsoft.com/office/officeart/2008/layout/CircleAccentTimeline"/>
    <dgm:cxn modelId="{A1F77008-E49C-45B0-860B-6326B7EAD5EF}" type="presParOf" srcId="{42148EB5-1754-44C9-8F3B-9A549560F102}" destId="{538B3E71-040C-4564-9003-1EE8A41F69FC}" srcOrd="1" destOrd="0" presId="urn:microsoft.com/office/officeart/2008/layout/CircleAccentTimeline"/>
    <dgm:cxn modelId="{B6CB5CE4-D239-47A4-8C5B-4853F3B5FDDA}" type="presParOf" srcId="{42148EB5-1754-44C9-8F3B-9A549560F102}" destId="{4C668D06-B516-4F28-8F8D-6AC5BDE1F73F}" srcOrd="2" destOrd="0" presId="urn:microsoft.com/office/officeart/2008/layout/CircleAccentTimeline"/>
    <dgm:cxn modelId="{65DCEAF3-BEAA-4085-AB94-EEE8885D4F4A}" type="presParOf" srcId="{4E1704AA-44A7-4088-ADD2-B727524BDBC0}" destId="{4F49FB85-EB07-4A2E-AEC0-20D84E2BE58C}" srcOrd="19" destOrd="0" presId="urn:microsoft.com/office/officeart/2008/layout/CircleAccentTimeline"/>
    <dgm:cxn modelId="{EC104610-F6B3-4768-ACFE-691C7956CF99}" type="presParOf" srcId="{4E1704AA-44A7-4088-ADD2-B727524BDBC0}" destId="{7B17A854-DC0D-4870-8AAA-3E4A357E7A61}" srcOrd="20" destOrd="0" presId="urn:microsoft.com/office/officeart/2008/layout/CircleAccentTimeline"/>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779952-CFA9-482B-BDB5-7D493200FD63}">
      <dsp:nvSpPr>
        <dsp:cNvPr id="0" name=""/>
        <dsp:cNvSpPr/>
      </dsp:nvSpPr>
      <dsp:spPr>
        <a:xfrm>
          <a:off x="703929" y="2389117"/>
          <a:ext cx="1981724" cy="1981724"/>
        </a:xfrm>
        <a:prstGeom prst="donut">
          <a:avLst>
            <a:gd name="adj" fmla="val 2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BFC3A836-FF99-4BE7-9196-D877A0D466E0}">
      <dsp:nvSpPr>
        <dsp:cNvPr id="0" name=""/>
        <dsp:cNvSpPr/>
      </dsp:nvSpPr>
      <dsp:spPr>
        <a:xfrm rot="17700000">
          <a:off x="1402199" y="773607"/>
          <a:ext cx="2463503" cy="1187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9220" tIns="0" rIns="0" bIns="0" numCol="1" spcCol="1270" anchor="ctr" anchorCtr="0">
          <a:noAutofit/>
        </a:bodyPr>
        <a:lstStyle/>
        <a:p>
          <a:pPr lvl="0" algn="l" defTabSz="1911350">
            <a:lnSpc>
              <a:spcPct val="90000"/>
            </a:lnSpc>
            <a:spcBef>
              <a:spcPct val="0"/>
            </a:spcBef>
            <a:spcAft>
              <a:spcPct val="35000"/>
            </a:spcAft>
          </a:pPr>
          <a:r>
            <a:rPr lang="en-US" sz="4300" kern="1200" dirty="0" smtClean="0">
              <a:solidFill>
                <a:schemeClr val="bg1"/>
              </a:solidFill>
              <a:latin typeface="Roboto" pitchFamily="2" charset="0"/>
              <a:ea typeface="Roboto" pitchFamily="2" charset="0"/>
            </a:rPr>
            <a:t>Mine Detected</a:t>
          </a:r>
          <a:endParaRPr lang="en-US" sz="4300" kern="1200" dirty="0">
            <a:solidFill>
              <a:schemeClr val="bg1"/>
            </a:solidFill>
            <a:latin typeface="Roboto" pitchFamily="2" charset="0"/>
            <a:ea typeface="Roboto" pitchFamily="2" charset="0"/>
          </a:endParaRPr>
        </a:p>
      </dsp:txBody>
      <dsp:txXfrm>
        <a:off x="1402199" y="773607"/>
        <a:ext cx="2463503" cy="1187218"/>
      </dsp:txXfrm>
    </dsp:sp>
    <dsp:sp modelId="{B77F6068-5E58-429F-9D8B-901E6B9D90FC}">
      <dsp:nvSpPr>
        <dsp:cNvPr id="0" name=""/>
        <dsp:cNvSpPr/>
      </dsp:nvSpPr>
      <dsp:spPr>
        <a:xfrm>
          <a:off x="2834924" y="2865659"/>
          <a:ext cx="1028640" cy="10286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A9EAF26D-B287-49E9-A286-A25C7D5DB3E8}">
      <dsp:nvSpPr>
        <dsp:cNvPr id="0" name=""/>
        <dsp:cNvSpPr/>
      </dsp:nvSpPr>
      <dsp:spPr>
        <a:xfrm rot="17700000">
          <a:off x="1616640" y="4297364"/>
          <a:ext cx="2131046" cy="1027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8100" bIns="0" numCol="1" spcCol="1270" anchor="ctr" anchorCtr="0">
          <a:noAutofit/>
        </a:bodyPr>
        <a:lstStyle/>
        <a:p>
          <a:pPr lvl="0" algn="r" defTabSz="666750">
            <a:lnSpc>
              <a:spcPct val="90000"/>
            </a:lnSpc>
            <a:spcBef>
              <a:spcPct val="0"/>
            </a:spcBef>
            <a:spcAft>
              <a:spcPct val="35000"/>
            </a:spcAft>
          </a:pPr>
          <a:r>
            <a:rPr lang="en-US" sz="1500" kern="1200" dirty="0" smtClean="0">
              <a:solidFill>
                <a:schemeClr val="bg1"/>
              </a:solidFill>
              <a:latin typeface="Roboto" pitchFamily="2" charset="0"/>
              <a:ea typeface="Roboto" pitchFamily="2" charset="0"/>
            </a:rPr>
            <a:t>5 Volts are output to </a:t>
          </a:r>
          <a:r>
            <a:rPr lang="en-US" sz="1500" kern="1200" dirty="0" err="1" smtClean="0">
              <a:solidFill>
                <a:schemeClr val="bg1"/>
              </a:solidFill>
              <a:latin typeface="Roboto" pitchFamily="2" charset="0"/>
              <a:ea typeface="Roboto" pitchFamily="2" charset="0"/>
            </a:rPr>
            <a:t>Arduino</a:t>
          </a:r>
          <a:endParaRPr lang="en-US" sz="1500" kern="1200" dirty="0">
            <a:solidFill>
              <a:schemeClr val="bg1"/>
            </a:solidFill>
            <a:latin typeface="Roboto" pitchFamily="2" charset="0"/>
            <a:ea typeface="Roboto" pitchFamily="2" charset="0"/>
          </a:endParaRPr>
        </a:p>
      </dsp:txBody>
      <dsp:txXfrm>
        <a:off x="1616640" y="4297364"/>
        <a:ext cx="2131046" cy="1027510"/>
      </dsp:txXfrm>
    </dsp:sp>
    <dsp:sp modelId="{10E0991A-6903-43DE-8C88-40B0D0A32CEB}">
      <dsp:nvSpPr>
        <dsp:cNvPr id="0" name=""/>
        <dsp:cNvSpPr/>
      </dsp:nvSpPr>
      <dsp:spPr>
        <a:xfrm rot="17700000">
          <a:off x="2950802" y="1435083"/>
          <a:ext cx="2131046" cy="1027510"/>
        </a:xfrm>
        <a:prstGeom prst="rect">
          <a:avLst/>
        </a:prstGeom>
        <a:noFill/>
        <a:ln>
          <a:noFill/>
        </a:ln>
        <a:effectLst/>
      </dsp:spPr>
      <dsp:style>
        <a:lnRef idx="0">
          <a:scrgbClr r="0" g="0" b="0"/>
        </a:lnRef>
        <a:fillRef idx="0">
          <a:scrgbClr r="0" g="0" b="0"/>
        </a:fillRef>
        <a:effectRef idx="0">
          <a:scrgbClr r="0" g="0" b="0"/>
        </a:effectRef>
        <a:fontRef idx="minor"/>
      </dsp:style>
    </dsp:sp>
    <dsp:sp modelId="{0FC022A3-F94F-4F11-A908-FF6599738F50}">
      <dsp:nvSpPr>
        <dsp:cNvPr id="0" name=""/>
        <dsp:cNvSpPr/>
      </dsp:nvSpPr>
      <dsp:spPr>
        <a:xfrm>
          <a:off x="4012835" y="2389117"/>
          <a:ext cx="1981724" cy="1981724"/>
        </a:xfrm>
        <a:prstGeom prst="donut">
          <a:avLst>
            <a:gd name="adj" fmla="val 2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10A7528D-BA9B-4DC2-82A3-08965D430EFB}">
      <dsp:nvSpPr>
        <dsp:cNvPr id="0" name=""/>
        <dsp:cNvSpPr/>
      </dsp:nvSpPr>
      <dsp:spPr>
        <a:xfrm rot="17700000">
          <a:off x="4803072" y="773607"/>
          <a:ext cx="2463503" cy="1187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0" rIns="0" bIns="0" numCol="1" spcCol="1270" anchor="ctr" anchorCtr="0">
          <a:noAutofit/>
        </a:bodyPr>
        <a:lstStyle/>
        <a:p>
          <a:pPr lvl="0" algn="l" defTabSz="622300">
            <a:lnSpc>
              <a:spcPct val="90000"/>
            </a:lnSpc>
            <a:spcBef>
              <a:spcPct val="0"/>
            </a:spcBef>
            <a:spcAft>
              <a:spcPct val="35000"/>
            </a:spcAft>
          </a:pPr>
          <a:r>
            <a:rPr lang="en-US" sz="1400" kern="1200" dirty="0" err="1" smtClean="0">
              <a:solidFill>
                <a:schemeClr val="bg1"/>
              </a:solidFill>
              <a:latin typeface="Roboto" pitchFamily="2" charset="0"/>
              <a:ea typeface="Roboto" pitchFamily="2" charset="0"/>
            </a:rPr>
            <a:t>Arduino</a:t>
          </a:r>
          <a:r>
            <a:rPr lang="en-US" sz="1400" kern="1200" dirty="0" smtClean="0">
              <a:solidFill>
                <a:schemeClr val="bg1"/>
              </a:solidFill>
              <a:latin typeface="Roboto" pitchFamily="2" charset="0"/>
              <a:ea typeface="Roboto" pitchFamily="2" charset="0"/>
            </a:rPr>
            <a:t> is immediately alerted after receiving Voltage at its analog read pin and therefore goes on to obtain GPS data</a:t>
          </a:r>
          <a:endParaRPr lang="en-US" sz="1400" kern="1200" dirty="0">
            <a:solidFill>
              <a:schemeClr val="bg1"/>
            </a:solidFill>
          </a:endParaRPr>
        </a:p>
      </dsp:txBody>
      <dsp:txXfrm>
        <a:off x="4803072" y="773607"/>
        <a:ext cx="2463503" cy="1187218"/>
      </dsp:txXfrm>
    </dsp:sp>
    <dsp:sp modelId="{2046F725-6D27-44B4-9127-BA04126D4ABA}">
      <dsp:nvSpPr>
        <dsp:cNvPr id="0" name=""/>
        <dsp:cNvSpPr/>
      </dsp:nvSpPr>
      <dsp:spPr>
        <a:xfrm>
          <a:off x="6143830" y="2865659"/>
          <a:ext cx="1028640" cy="10286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41646AD9-DF60-475A-99D2-4CDC072862C2}">
      <dsp:nvSpPr>
        <dsp:cNvPr id="0" name=""/>
        <dsp:cNvSpPr/>
      </dsp:nvSpPr>
      <dsp:spPr>
        <a:xfrm rot="17700000">
          <a:off x="4992665" y="4297364"/>
          <a:ext cx="2131046" cy="1027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8100" bIns="0" numCol="1" spcCol="1270" anchor="ctr" anchorCtr="0">
          <a:noAutofit/>
        </a:bodyPr>
        <a:lstStyle/>
        <a:p>
          <a:pPr lvl="0" algn="r" defTabSz="666750">
            <a:lnSpc>
              <a:spcPct val="90000"/>
            </a:lnSpc>
            <a:spcBef>
              <a:spcPct val="0"/>
            </a:spcBef>
            <a:spcAft>
              <a:spcPct val="35000"/>
            </a:spcAft>
          </a:pPr>
          <a:r>
            <a:rPr lang="en-US" sz="1500" kern="1200" dirty="0" err="1" smtClean="0">
              <a:solidFill>
                <a:schemeClr val="bg1"/>
              </a:solidFill>
              <a:latin typeface="Roboto" pitchFamily="2" charset="0"/>
              <a:ea typeface="Roboto" pitchFamily="2" charset="0"/>
            </a:rPr>
            <a:t>Arduino</a:t>
          </a:r>
          <a:r>
            <a:rPr lang="en-US" sz="1500" kern="1200" dirty="0" smtClean="0">
              <a:solidFill>
                <a:schemeClr val="bg1"/>
              </a:solidFill>
              <a:latin typeface="Roboto" pitchFamily="2" charset="0"/>
              <a:ea typeface="Roboto" pitchFamily="2" charset="0"/>
            </a:rPr>
            <a:t> receives GPS data and sends them to nRF24L01 (Wireless) to be sent to the Master.</a:t>
          </a:r>
          <a:endParaRPr lang="en-US" sz="1500" kern="1200" dirty="0">
            <a:solidFill>
              <a:schemeClr val="bg1"/>
            </a:solidFill>
            <a:latin typeface="Roboto" pitchFamily="2" charset="0"/>
            <a:ea typeface="Roboto" pitchFamily="2" charset="0"/>
          </a:endParaRPr>
        </a:p>
      </dsp:txBody>
      <dsp:txXfrm>
        <a:off x="4992665" y="4297364"/>
        <a:ext cx="2131046" cy="1027510"/>
      </dsp:txXfrm>
    </dsp:sp>
    <dsp:sp modelId="{F30C99DE-E8FE-4AF3-AC1E-5F7559418A27}">
      <dsp:nvSpPr>
        <dsp:cNvPr id="0" name=""/>
        <dsp:cNvSpPr/>
      </dsp:nvSpPr>
      <dsp:spPr>
        <a:xfrm rot="17700000">
          <a:off x="6259708" y="1435083"/>
          <a:ext cx="2131046" cy="1027510"/>
        </a:xfrm>
        <a:prstGeom prst="rect">
          <a:avLst/>
        </a:prstGeom>
        <a:noFill/>
        <a:ln>
          <a:noFill/>
        </a:ln>
        <a:effectLst/>
      </dsp:spPr>
      <dsp:style>
        <a:lnRef idx="0">
          <a:scrgbClr r="0" g="0" b="0"/>
        </a:lnRef>
        <a:fillRef idx="0">
          <a:scrgbClr r="0" g="0" b="0"/>
        </a:fillRef>
        <a:effectRef idx="0">
          <a:scrgbClr r="0" g="0" b="0"/>
        </a:effectRef>
        <a:fontRef idx="minor"/>
      </dsp:style>
    </dsp:sp>
    <dsp:sp modelId="{3978072F-4737-445F-89A8-CD6613C92401}">
      <dsp:nvSpPr>
        <dsp:cNvPr id="0" name=""/>
        <dsp:cNvSpPr/>
      </dsp:nvSpPr>
      <dsp:spPr>
        <a:xfrm>
          <a:off x="7321582" y="2865659"/>
          <a:ext cx="1028640" cy="10286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7BA9417B-B75B-4FB6-9DF6-56EEA9A7A5B9}">
      <dsp:nvSpPr>
        <dsp:cNvPr id="0" name=""/>
        <dsp:cNvSpPr/>
      </dsp:nvSpPr>
      <dsp:spPr>
        <a:xfrm rot="17700000">
          <a:off x="6145248" y="4297364"/>
          <a:ext cx="2131046" cy="1027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8100" bIns="0" numCol="1" spcCol="1270" anchor="ctr" anchorCtr="0">
          <a:noAutofit/>
        </a:bodyPr>
        <a:lstStyle/>
        <a:p>
          <a:pPr lvl="0" algn="r" defTabSz="666750">
            <a:lnSpc>
              <a:spcPct val="90000"/>
            </a:lnSpc>
            <a:spcBef>
              <a:spcPct val="0"/>
            </a:spcBef>
            <a:spcAft>
              <a:spcPct val="35000"/>
            </a:spcAft>
          </a:pPr>
          <a:r>
            <a:rPr lang="en-US" sz="1500" kern="1200" dirty="0" smtClean="0">
              <a:solidFill>
                <a:schemeClr val="bg1"/>
              </a:solidFill>
              <a:latin typeface="Roboto" pitchFamily="2" charset="0"/>
              <a:ea typeface="Roboto" pitchFamily="2" charset="0"/>
            </a:rPr>
            <a:t>Wireless Module sends these data to the Master letting it know about the mine and it’s location.</a:t>
          </a:r>
          <a:endParaRPr lang="en-US" sz="1500" kern="1200" dirty="0">
            <a:solidFill>
              <a:schemeClr val="bg1"/>
            </a:solidFill>
            <a:latin typeface="Roboto" pitchFamily="2" charset="0"/>
            <a:ea typeface="Roboto" pitchFamily="2" charset="0"/>
          </a:endParaRPr>
        </a:p>
      </dsp:txBody>
      <dsp:txXfrm>
        <a:off x="6145248" y="4297364"/>
        <a:ext cx="2131046" cy="1027510"/>
      </dsp:txXfrm>
    </dsp:sp>
    <dsp:sp modelId="{B6CE3F5C-79B1-4E2D-872C-E58142AFBA07}">
      <dsp:nvSpPr>
        <dsp:cNvPr id="0" name=""/>
        <dsp:cNvSpPr/>
      </dsp:nvSpPr>
      <dsp:spPr>
        <a:xfrm rot="17700000">
          <a:off x="7437460" y="1435083"/>
          <a:ext cx="2131046" cy="1027510"/>
        </a:xfrm>
        <a:prstGeom prst="rect">
          <a:avLst/>
        </a:prstGeom>
        <a:noFill/>
        <a:ln>
          <a:noFill/>
        </a:ln>
        <a:effectLst/>
      </dsp:spPr>
      <dsp:style>
        <a:lnRef idx="0">
          <a:scrgbClr r="0" g="0" b="0"/>
        </a:lnRef>
        <a:fillRef idx="0">
          <a:scrgbClr r="0" g="0" b="0"/>
        </a:fillRef>
        <a:effectRef idx="0">
          <a:scrgbClr r="0" g="0" b="0"/>
        </a:effectRef>
        <a:fontRef idx="minor"/>
      </dsp:style>
    </dsp:sp>
    <dsp:sp modelId="{B0494984-F4E4-4E96-A2B3-C943AE641B97}">
      <dsp:nvSpPr>
        <dsp:cNvPr id="0" name=""/>
        <dsp:cNvSpPr/>
      </dsp:nvSpPr>
      <dsp:spPr>
        <a:xfrm>
          <a:off x="8499493" y="2389117"/>
          <a:ext cx="1981724" cy="1981724"/>
        </a:xfrm>
        <a:prstGeom prst="donut">
          <a:avLst>
            <a:gd name="adj" fmla="val 2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538B3E71-040C-4564-9003-1EE8A41F69FC}">
      <dsp:nvSpPr>
        <dsp:cNvPr id="0" name=""/>
        <dsp:cNvSpPr/>
      </dsp:nvSpPr>
      <dsp:spPr>
        <a:xfrm rot="17700000">
          <a:off x="9197764" y="773607"/>
          <a:ext cx="2463503" cy="1187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0" rIns="0" bIns="0" numCol="1" spcCol="1270" anchor="ctr" anchorCtr="0">
          <a:noAutofit/>
        </a:bodyPr>
        <a:lstStyle/>
        <a:p>
          <a:pPr lvl="0" algn="l" defTabSz="622300">
            <a:lnSpc>
              <a:spcPct val="90000"/>
            </a:lnSpc>
            <a:spcBef>
              <a:spcPct val="0"/>
            </a:spcBef>
            <a:spcAft>
              <a:spcPct val="35000"/>
            </a:spcAft>
          </a:pPr>
          <a:r>
            <a:rPr lang="en-US" sz="1400" kern="1200" dirty="0" smtClean="0">
              <a:solidFill>
                <a:schemeClr val="bg1"/>
              </a:solidFill>
              <a:latin typeface="Roboto" pitchFamily="2" charset="0"/>
              <a:ea typeface="Roboto" pitchFamily="2" charset="0"/>
            </a:rPr>
            <a:t>As the final step the Computer processes these data and </a:t>
          </a:r>
          <a:r>
            <a:rPr lang="en-US" sz="1400" kern="1200" dirty="0" err="1" smtClean="0">
              <a:solidFill>
                <a:schemeClr val="bg1"/>
              </a:solidFill>
              <a:latin typeface="Roboto" pitchFamily="2" charset="0"/>
              <a:ea typeface="Roboto" pitchFamily="2" charset="0"/>
            </a:rPr>
            <a:t>pinnes</a:t>
          </a:r>
          <a:r>
            <a:rPr lang="en-US" sz="1400" kern="1200" dirty="0" smtClean="0">
              <a:solidFill>
                <a:schemeClr val="bg1"/>
              </a:solidFill>
              <a:latin typeface="Roboto" pitchFamily="2" charset="0"/>
              <a:ea typeface="Roboto" pitchFamily="2" charset="0"/>
            </a:rPr>
            <a:t> the location of mine accordingly. </a:t>
          </a:r>
          <a:endParaRPr lang="en-US" sz="1400" kern="1200" dirty="0">
            <a:solidFill>
              <a:schemeClr val="bg1"/>
            </a:solidFill>
            <a:latin typeface="Roboto" pitchFamily="2" charset="0"/>
            <a:ea typeface="Roboto" pitchFamily="2" charset="0"/>
          </a:endParaRPr>
        </a:p>
      </dsp:txBody>
      <dsp:txXfrm>
        <a:off x="9197764" y="773607"/>
        <a:ext cx="2463503" cy="1187218"/>
      </dsp:txXfrm>
    </dsp:sp>
  </dsp:spTree>
</dsp:drawing>
</file>

<file path=ppt/diagrams/layout1.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JPG>
</file>

<file path=ppt/media/image3.png>
</file>

<file path=ppt/media/image4.jpg>
</file>

<file path=ppt/media/image5.jpg>
</file>

<file path=ppt/media/image6.gif>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rgbClr val="262626"/>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5/3/2013</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3888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F4E5243-F52A-4D37-9694-EB26C6C31910}" type="datetimeFigureOut">
              <a:rPr lang="en-US" smtClean="0"/>
              <a:t>5/3/2013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72894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A77B6E1-634A-48DC-9E8B-D894023267EF}" type="datetimeFigureOut">
              <a:rPr lang="en-US" smtClean="0"/>
              <a:t>5/3/2013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00154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B2D3E9E-A95C-48F2-B4BF-A71542E0BE9A}" type="datetimeFigureOut">
              <a:rPr lang="en-US" smtClean="0"/>
              <a:t>5/3/2013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02575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5/3/2013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75278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12952B5-7A2F-4CC8-B7CE-9234E21C2837}" type="datetimeFigureOut">
              <a:rPr lang="en-US" smtClean="0"/>
              <a:t>5/3/2013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38203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E1DA07A-9201-4B4B-BAF2-015AFA30F520}" type="datetimeFigureOut">
              <a:rPr lang="en-US" smtClean="0"/>
              <a:t>5/3/2013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51784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3D7E00A-486F-4252-8B1D-E32645521F49}" type="datetimeFigureOut">
              <a:rPr lang="en-US" smtClean="0"/>
              <a:t>5/3/2013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88448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DF5F92-E675-4B36-9A60-69A962A68675}" type="datetimeFigureOut">
              <a:rPr lang="en-US" smtClean="0"/>
              <a:t>5/3/2013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76828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smtClean="0"/>
              <a:t>Click to edit Master text styles</a:t>
            </a:r>
          </a:p>
        </p:txBody>
      </p:sp>
      <p:sp>
        <p:nvSpPr>
          <p:cNvPr id="5" name="Date Placeholder 4"/>
          <p:cNvSpPr>
            <a:spLocks noGrp="1"/>
          </p:cNvSpPr>
          <p:nvPr>
            <p:ph type="dt" sz="half" idx="10"/>
          </p:nvPr>
        </p:nvSpPr>
        <p:spPr/>
        <p:txBody>
          <a:bodyPr/>
          <a:lstStyle/>
          <a:p>
            <a:fld id="{AF6E2C9B-5FA2-460D-9BE7-B0812FC2A6FF}" type="datetimeFigureOut">
              <a:rPr lang="en-US" smtClean="0"/>
              <a:t>5/3/2013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44949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5/3/2013</a:t>
            </a:fld>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2136526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5586B75A-687E-405C-8A0B-8D00578BA2C3}" type="datetimeFigureOut">
              <a:rPr lang="en-US" smtClean="0"/>
              <a:pPr/>
              <a:t>5/3/2013</a:t>
            </a:fld>
            <a:endParaRPr lang="en-US" dirty="0"/>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dirty="0"/>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95273339"/>
      </p:ext>
    </p:extLst>
  </p:cSld>
  <p:clrMap bg1="lt1" tx1="dk1" bg2="lt2" tx2="dk2" accent1="accent1" accent2="accent2" accent3="accent3" accent4="accent4" accent5="accent5" accent6="accent6" hlink="hlink" folHlink="folHlink"/>
  <p:sldLayoutIdLst>
    <p:sldLayoutId id="2147483973" r:id="rId1"/>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Lst>
  <p:hf sldNum="0" hdr="0" ftr="0" dt="0"/>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7.png"/><Relationship Id="rId7" Type="http://schemas.openxmlformats.org/officeDocument/2006/relationships/diagramQuickStyle" Target="../diagrams/quickStyle1.xml"/><Relationship Id="rId2" Type="http://schemas.openxmlformats.org/officeDocument/2006/relationships/image" Target="../media/image6.gif"/><Relationship Id="rId1" Type="http://schemas.openxmlformats.org/officeDocument/2006/relationships/slideLayout" Target="../slideLayouts/slideLayout7.xml"/><Relationship Id="rId6" Type="http://schemas.openxmlformats.org/officeDocument/2006/relationships/diagramLayout" Target="../diagrams/layout1.xml"/><Relationship Id="rId11" Type="http://schemas.openxmlformats.org/officeDocument/2006/relationships/image" Target="../media/image10.png"/><Relationship Id="rId5" Type="http://schemas.openxmlformats.org/officeDocument/2006/relationships/diagramData" Target="../diagrams/data1.xml"/><Relationship Id="rId10" Type="http://schemas.openxmlformats.org/officeDocument/2006/relationships/image" Target="../media/image9.png"/><Relationship Id="rId4" Type="http://schemas.openxmlformats.org/officeDocument/2006/relationships/image" Target="../media/image8.jpg"/><Relationship Id="rId9" Type="http://schemas.microsoft.com/office/2007/relationships/diagramDrawing" Target="../diagrams/drawing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res/DDASaccident717.pdf" TargetMode="External"/><Relationship Id="rId2" Type="http://schemas.openxmlformats.org/officeDocument/2006/relationships/hyperlink" Target="res/DDASaccident207.pdf" TargetMode="External"/><Relationship Id="rId1" Type="http://schemas.openxmlformats.org/officeDocument/2006/relationships/slideLayout" Target="../slideLayouts/slideLayout1.xml"/><Relationship Id="rId5" Type="http://schemas.openxmlformats.org/officeDocument/2006/relationships/hyperlink" Target="http://www.ddasonline.com/PDF_files/DDASaccident002.pdf" TargetMode="External"/><Relationship Id="rId4" Type="http://schemas.openxmlformats.org/officeDocument/2006/relationships/hyperlink" Target="http://www.ddasonline.com/PDF_files/DDASaccident207.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chemeClr val="tx1"/>
                </a:solidFill>
                <a:latin typeface="Roboto" pitchFamily="2" charset="0"/>
                <a:ea typeface="Roboto" pitchFamily="2" charset="0"/>
              </a:rPr>
              <a:t>MP RAIR</a:t>
            </a:r>
            <a:endParaRPr lang="en-US" dirty="0">
              <a:solidFill>
                <a:schemeClr val="tx1"/>
              </a:solidFill>
              <a:latin typeface="Roboto" pitchFamily="2" charset="0"/>
              <a:ea typeface="Roboto" pitchFamily="2" charset="0"/>
            </a:endParaRPr>
          </a:p>
        </p:txBody>
      </p:sp>
      <p:sp>
        <p:nvSpPr>
          <p:cNvPr id="3" name="Subtitle 2"/>
          <p:cNvSpPr>
            <a:spLocks noGrp="1"/>
          </p:cNvSpPr>
          <p:nvPr>
            <p:ph type="subTitle" idx="1"/>
          </p:nvPr>
        </p:nvSpPr>
        <p:spPr>
          <a:xfrm>
            <a:off x="667512" y="3837241"/>
            <a:ext cx="9228201" cy="413917"/>
          </a:xfrm>
        </p:spPr>
        <p:txBody>
          <a:bodyPr>
            <a:normAutofit fontScale="85000" lnSpcReduction="10000"/>
          </a:bodyPr>
          <a:lstStyle/>
          <a:p>
            <a:r>
              <a:rPr lang="en-US" dirty="0" smtClean="0">
                <a:solidFill>
                  <a:schemeClr val="tx1"/>
                </a:solidFill>
                <a:latin typeface="Roboto Thin" pitchFamily="2" charset="0"/>
                <a:ea typeface="Roboto Thin" pitchFamily="2" charset="0"/>
              </a:rPr>
              <a:t>MULTI-PURPOSE RESCUE AND INVESTIGATION ROBOT</a:t>
            </a:r>
            <a:endParaRPr lang="en-US" dirty="0">
              <a:solidFill>
                <a:schemeClr val="tx1"/>
              </a:solidFill>
              <a:latin typeface="Roboto Thin" pitchFamily="2" charset="0"/>
              <a:ea typeface="Roboto Thin" pitchFamily="2" charset="0"/>
            </a:endParaRPr>
          </a:p>
        </p:txBody>
      </p:sp>
      <p:sp>
        <p:nvSpPr>
          <p:cNvPr id="4" name="TextBox 3"/>
          <p:cNvSpPr txBox="1"/>
          <p:nvPr/>
        </p:nvSpPr>
        <p:spPr>
          <a:xfrm>
            <a:off x="667512" y="5751094"/>
            <a:ext cx="1664238" cy="646331"/>
          </a:xfrm>
          <a:prstGeom prst="rect">
            <a:avLst/>
          </a:prstGeom>
          <a:noFill/>
        </p:spPr>
        <p:txBody>
          <a:bodyPr wrap="none" rtlCol="0">
            <a:spAutoFit/>
          </a:bodyPr>
          <a:lstStyle/>
          <a:p>
            <a:r>
              <a:rPr lang="tr-TR" dirty="0" smtClean="0">
                <a:latin typeface="Roboto" pitchFamily="2" charset="0"/>
                <a:ea typeface="Roboto" pitchFamily="2" charset="0"/>
              </a:rPr>
              <a:t>İHSAN IŞIK</a:t>
            </a:r>
          </a:p>
          <a:p>
            <a:r>
              <a:rPr lang="tr-TR" dirty="0" smtClean="0">
                <a:latin typeface="Roboto" pitchFamily="2" charset="0"/>
                <a:ea typeface="Roboto" pitchFamily="2" charset="0"/>
              </a:rPr>
              <a:t>FEHIM TRNKA</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12442" y="5197134"/>
            <a:ext cx="2470084" cy="1764345"/>
          </a:xfrm>
          <a:prstGeom prst="rect">
            <a:avLst/>
          </a:prstGeom>
        </p:spPr>
      </p:pic>
    </p:spTree>
    <p:extLst>
      <p:ext uri="{BB962C8B-B14F-4D97-AF65-F5344CB8AC3E}">
        <p14:creationId xmlns:p14="http://schemas.microsoft.com/office/powerpoint/2010/main" val="10250439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idx="1"/>
          </p:nvPr>
        </p:nvPicPr>
        <p:blipFill>
          <a:blip r:embed="rId2">
            <a:extLst>
              <a:ext uri="{28A0092B-C50C-407E-A947-70E740481C1C}">
                <a14:useLocalDpi xmlns:a14="http://schemas.microsoft.com/office/drawing/2010/main" val="0"/>
              </a:ext>
            </a:extLst>
          </a:blip>
          <a:srcRect t="17104" b="17104"/>
          <a:stretch>
            <a:fillRect/>
          </a:stretch>
        </p:blipFill>
        <p:spPr/>
      </p:pic>
      <p:sp>
        <p:nvSpPr>
          <p:cNvPr id="7" name="Title 1"/>
          <p:cNvSpPr txBox="1">
            <a:spLocks/>
          </p:cNvSpPr>
          <p:nvPr/>
        </p:nvSpPr>
        <p:spPr>
          <a:xfrm>
            <a:off x="386935" y="3176782"/>
            <a:ext cx="10782300" cy="335280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kern="1200" spc="-120" baseline="0">
                <a:solidFill>
                  <a:srgbClr val="FFFFFF"/>
                </a:solidFill>
                <a:latin typeface="+mj-lt"/>
                <a:ea typeface="+mj-ea"/>
                <a:cs typeface="+mj-cs"/>
              </a:defRPr>
            </a:lvl1pPr>
          </a:lstStyle>
          <a:p>
            <a:r>
              <a:rPr lang="en-US" sz="6000" dirty="0" smtClean="0">
                <a:solidFill>
                  <a:schemeClr val="tx1"/>
                </a:solidFill>
                <a:latin typeface="Roboto" pitchFamily="2" charset="0"/>
                <a:ea typeface="Roboto" pitchFamily="2" charset="0"/>
              </a:rPr>
              <a:t>MP RAIR</a:t>
            </a:r>
            <a:endParaRPr lang="en-US" sz="6000" dirty="0">
              <a:solidFill>
                <a:schemeClr val="tx1"/>
              </a:solidFill>
              <a:latin typeface="Roboto" pitchFamily="2" charset="0"/>
              <a:ea typeface="Roboto" pitchFamily="2" charset="0"/>
            </a:endParaRPr>
          </a:p>
        </p:txBody>
      </p:sp>
      <p:sp>
        <p:nvSpPr>
          <p:cNvPr id="8" name="Subtitle 2"/>
          <p:cNvSpPr txBox="1">
            <a:spLocks/>
          </p:cNvSpPr>
          <p:nvPr/>
        </p:nvSpPr>
        <p:spPr>
          <a:xfrm>
            <a:off x="418859" y="6290539"/>
            <a:ext cx="9228201" cy="413917"/>
          </a:xfrm>
          <a:prstGeom prst="rect">
            <a:avLst/>
          </a:prstGeom>
          <a:noFill/>
        </p:spPr>
        <p:txBody>
          <a:bodyPr vert="horz" lIns="91440" tIns="45720" rIns="91440" bIns="45720" rtlCol="0" anchor="t">
            <a:normAutofit/>
          </a:bodyPr>
          <a:lstStyle>
            <a:lvl1pPr marL="0" indent="0" algn="ctr" defTabSz="914400" rtl="0" eaLnBrk="1" latinLnBrk="0" hangingPunct="1">
              <a:lnSpc>
                <a:spcPct val="85000"/>
              </a:lnSpc>
              <a:spcBef>
                <a:spcPts val="800"/>
              </a:spcBef>
              <a:buFont typeface="Arial" pitchFamily="34" charset="0"/>
              <a:buNone/>
              <a:defRPr sz="3200" kern="1200">
                <a:solidFill>
                  <a:schemeClr val="tx1">
                    <a:lumMod val="75000"/>
                    <a:lumOff val="25000"/>
                  </a:schemeClr>
                </a:solidFill>
                <a:latin typeface="+mn-lt"/>
                <a:ea typeface="+mn-ea"/>
                <a:cs typeface="+mn-cs"/>
              </a:defRPr>
            </a:lvl1pPr>
            <a:lvl2pPr marL="457200" indent="0" algn="l" defTabSz="914400" rtl="0" eaLnBrk="1" latinLnBrk="0" hangingPunct="1">
              <a:lnSpc>
                <a:spcPct val="85000"/>
              </a:lnSpc>
              <a:spcBef>
                <a:spcPts val="600"/>
              </a:spcBef>
              <a:buFont typeface="Arial" pitchFamily="34" charset="0"/>
              <a:buNone/>
              <a:defRPr sz="2800" kern="1200">
                <a:solidFill>
                  <a:schemeClr val="tx1">
                    <a:lumMod val="85000"/>
                    <a:lumOff val="15000"/>
                  </a:schemeClr>
                </a:solidFill>
                <a:latin typeface="+mn-lt"/>
                <a:ea typeface="+mn-ea"/>
                <a:cs typeface="+mn-cs"/>
              </a:defRPr>
            </a:lvl2pPr>
            <a:lvl3pPr marL="914400" indent="0" algn="l" defTabSz="914400" rtl="0" eaLnBrk="1" latinLnBrk="0" hangingPunct="1">
              <a:lnSpc>
                <a:spcPct val="85000"/>
              </a:lnSpc>
              <a:spcBef>
                <a:spcPts val="600"/>
              </a:spcBef>
              <a:buFont typeface="Arial" pitchFamily="34" charset="0"/>
              <a:buNone/>
              <a:defRPr sz="2400" i="1" kern="1200">
                <a:solidFill>
                  <a:schemeClr val="tx1">
                    <a:lumMod val="85000"/>
                    <a:lumOff val="15000"/>
                  </a:schemeClr>
                </a:solidFill>
                <a:latin typeface="+mn-lt"/>
                <a:ea typeface="+mn-ea"/>
                <a:cs typeface="+mn-cs"/>
              </a:defRPr>
            </a:lvl3pPr>
            <a:lvl4pPr marL="13716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4pPr>
            <a:lvl5pPr marL="18288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5pPr>
            <a:lvl6pPr marL="22860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6pPr>
            <a:lvl7pPr marL="27432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7pPr>
            <a:lvl8pPr marL="32004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8pPr>
            <a:lvl9pPr marL="36576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9pPr>
          </a:lstStyle>
          <a:p>
            <a:pPr algn="l"/>
            <a:r>
              <a:rPr lang="en-US" sz="1800" dirty="0" smtClean="0">
                <a:solidFill>
                  <a:schemeClr val="tx1"/>
                </a:solidFill>
                <a:latin typeface="Roboto Thin" pitchFamily="2" charset="0"/>
                <a:ea typeface="Roboto Thin" pitchFamily="2" charset="0"/>
              </a:rPr>
              <a:t>MULTI-PURPOSE RESCUE AND INVESTIGATION ROBOT</a:t>
            </a:r>
            <a:endParaRPr lang="en-US" sz="1800" dirty="0">
              <a:solidFill>
                <a:schemeClr val="tx1"/>
              </a:solidFill>
              <a:latin typeface="Roboto Thin" pitchFamily="2" charset="0"/>
              <a:ea typeface="Roboto Thin" pitchFamily="2" charset="0"/>
            </a:endParaRPr>
          </a:p>
        </p:txBody>
      </p:sp>
    </p:spTree>
    <p:extLst>
      <p:ext uri="{BB962C8B-B14F-4D97-AF65-F5344CB8AC3E}">
        <p14:creationId xmlns:p14="http://schemas.microsoft.com/office/powerpoint/2010/main" val="14906605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84607" y="2823410"/>
            <a:ext cx="10096741" cy="1828800"/>
          </a:xfrm>
        </p:spPr>
        <p:txBody>
          <a:bodyPr>
            <a:normAutofit fontScale="70000" lnSpcReduction="20000"/>
          </a:bodyPr>
          <a:lstStyle/>
          <a:p>
            <a:pPr>
              <a:lnSpc>
                <a:spcPct val="120000"/>
              </a:lnSpc>
            </a:pPr>
            <a:r>
              <a:rPr lang="en-US" dirty="0" smtClean="0">
                <a:solidFill>
                  <a:schemeClr val="tx1"/>
                </a:solidFill>
                <a:latin typeface="Roboto Thin" pitchFamily="2" charset="0"/>
                <a:ea typeface="Roboto Thin" pitchFamily="2" charset="0"/>
              </a:rPr>
              <a:t>A SIX WHEELED, </a:t>
            </a:r>
            <a:r>
              <a:rPr lang="en-US" dirty="0" smtClean="0">
                <a:solidFill>
                  <a:schemeClr val="tx1"/>
                </a:solidFill>
                <a:latin typeface="Roboto Thin" pitchFamily="2" charset="0"/>
                <a:ea typeface="Roboto Thin" pitchFamily="2" charset="0"/>
              </a:rPr>
              <a:t>REMOTELY </a:t>
            </a:r>
            <a:r>
              <a:rPr lang="en-US" dirty="0" smtClean="0">
                <a:solidFill>
                  <a:schemeClr val="tx1"/>
                </a:solidFill>
                <a:latin typeface="Roboto Thin" pitchFamily="2" charset="0"/>
                <a:ea typeface="Roboto Thin" pitchFamily="2" charset="0"/>
              </a:rPr>
              <a:t>CONTROLLED VEHICLE CAPABLE OF </a:t>
            </a:r>
            <a:r>
              <a:rPr lang="en-US" b="1" dirty="0" smtClean="0">
                <a:solidFill>
                  <a:schemeClr val="tx1"/>
                </a:solidFill>
                <a:latin typeface="Roboto Thin" pitchFamily="2" charset="0"/>
                <a:ea typeface="Roboto Thin" pitchFamily="2" charset="0"/>
              </a:rPr>
              <a:t>MINE SWEEPING AND PINNING DOWN THEIR LOCATION</a:t>
            </a:r>
            <a:r>
              <a:rPr lang="en-US" dirty="0" smtClean="0">
                <a:solidFill>
                  <a:schemeClr val="tx1"/>
                </a:solidFill>
                <a:latin typeface="Roboto Thin" pitchFamily="2" charset="0"/>
                <a:ea typeface="Roboto Thin" pitchFamily="2" charset="0"/>
              </a:rPr>
              <a:t>, </a:t>
            </a:r>
            <a:r>
              <a:rPr lang="en-US" b="1" dirty="0" smtClean="0">
                <a:solidFill>
                  <a:schemeClr val="tx1"/>
                </a:solidFill>
                <a:latin typeface="Roboto Thin" pitchFamily="2" charset="0"/>
                <a:ea typeface="Roboto Thin" pitchFamily="2" charset="0"/>
              </a:rPr>
              <a:t>REMOTE VIDEO TRANSMISSION</a:t>
            </a:r>
            <a:r>
              <a:rPr lang="en-US" dirty="0" smtClean="0">
                <a:solidFill>
                  <a:schemeClr val="tx1"/>
                </a:solidFill>
                <a:latin typeface="Roboto Thin" pitchFamily="2" charset="0"/>
                <a:ea typeface="Roboto Thin" pitchFamily="2" charset="0"/>
              </a:rPr>
              <a:t>, </a:t>
            </a:r>
            <a:r>
              <a:rPr lang="en-US" b="1" dirty="0" smtClean="0">
                <a:solidFill>
                  <a:schemeClr val="tx1"/>
                </a:solidFill>
                <a:latin typeface="Roboto Thin" pitchFamily="2" charset="0"/>
                <a:ea typeface="Roboto Thin" pitchFamily="2" charset="0"/>
              </a:rPr>
              <a:t>TEMPERATURE SENSING</a:t>
            </a:r>
            <a:r>
              <a:rPr lang="en-US" dirty="0" smtClean="0">
                <a:solidFill>
                  <a:schemeClr val="tx1"/>
                </a:solidFill>
                <a:latin typeface="Roboto Thin" pitchFamily="2" charset="0"/>
                <a:ea typeface="Roboto Thin" pitchFamily="2" charset="0"/>
              </a:rPr>
              <a:t>, ETC. </a:t>
            </a:r>
            <a:r>
              <a:rPr lang="en-US" dirty="0" smtClean="0">
                <a:solidFill>
                  <a:schemeClr val="tx1"/>
                </a:solidFill>
                <a:latin typeface="Roboto Thin" pitchFamily="2" charset="0"/>
                <a:ea typeface="Roboto Thin" pitchFamily="2" charset="0"/>
              </a:rPr>
              <a:t>THAT </a:t>
            </a:r>
            <a:r>
              <a:rPr lang="en-US" dirty="0" smtClean="0">
                <a:solidFill>
                  <a:schemeClr val="tx1"/>
                </a:solidFill>
                <a:latin typeface="Roboto Thin" pitchFamily="2" charset="0"/>
                <a:ea typeface="Roboto Thin" pitchFamily="2" charset="0"/>
              </a:rPr>
              <a:t>IS REMOTELY CONTROLLED BY MEANS OF WIRELESS COMMUNICATION…</a:t>
            </a:r>
            <a:endParaRPr lang="en-US" dirty="0">
              <a:solidFill>
                <a:schemeClr val="tx1"/>
              </a:solidFill>
              <a:latin typeface="Roboto Thin" pitchFamily="2" charset="0"/>
              <a:ea typeface="Roboto Thin" pitchFamily="2" charset="0"/>
            </a:endParaRPr>
          </a:p>
        </p:txBody>
      </p:sp>
    </p:spTree>
    <p:extLst>
      <p:ext uri="{BB962C8B-B14F-4D97-AF65-F5344CB8AC3E}">
        <p14:creationId xmlns:p14="http://schemas.microsoft.com/office/powerpoint/2010/main" val="22461247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182" y="5609654"/>
            <a:ext cx="10780776" cy="613283"/>
          </a:xfrm>
        </p:spPr>
        <p:txBody>
          <a:bodyPr/>
          <a:lstStyle/>
          <a:p>
            <a:r>
              <a:rPr lang="en-US" dirty="0" smtClean="0">
                <a:solidFill>
                  <a:schemeClr val="bg1"/>
                </a:solidFill>
                <a:latin typeface="Roboto Thin" pitchFamily="2" charset="0"/>
                <a:ea typeface="Roboto Thin" pitchFamily="2" charset="0"/>
              </a:rPr>
              <a:t>METAL DETECTOR</a:t>
            </a:r>
            <a:endParaRPr lang="en-US" dirty="0">
              <a:solidFill>
                <a:schemeClr val="bg1"/>
              </a:solidFill>
              <a:latin typeface="Roboto Thin" pitchFamily="2" charset="0"/>
              <a:ea typeface="Roboto Thin" pitchFamily="2" charset="0"/>
            </a:endParaRPr>
          </a:p>
        </p:txBody>
      </p:sp>
      <p:sp>
        <p:nvSpPr>
          <p:cNvPr id="3" name="Picture Placeholder 2"/>
          <p:cNvSpPr>
            <a:spLocks noGrp="1"/>
          </p:cNvSpPr>
          <p:nvPr>
            <p:ph type="pic" idx="1"/>
          </p:nvPr>
        </p:nvSpPr>
        <p:spPr/>
      </p:sp>
      <p:sp>
        <p:nvSpPr>
          <p:cNvPr id="4" name="Text Placeholder 3"/>
          <p:cNvSpPr>
            <a:spLocks noGrp="1"/>
          </p:cNvSpPr>
          <p:nvPr>
            <p:ph type="body" sz="half" idx="2"/>
          </p:nvPr>
        </p:nvSpPr>
        <p:spPr>
          <a:xfrm>
            <a:off x="633182" y="6148863"/>
            <a:ext cx="9229344" cy="533400"/>
          </a:xfrm>
        </p:spPr>
        <p:txBody>
          <a:bodyPr/>
          <a:lstStyle/>
          <a:p>
            <a:r>
              <a:rPr lang="en-US" dirty="0" smtClean="0">
                <a:latin typeface="Roboto" pitchFamily="2" charset="0"/>
                <a:ea typeface="Roboto" pitchFamily="2" charset="0"/>
              </a:rPr>
              <a:t>A Metal Detector for detecting metal in mines. </a:t>
            </a:r>
            <a:endParaRPr lang="en-US" dirty="0">
              <a:latin typeface="Roboto" pitchFamily="2" charset="0"/>
              <a:ea typeface="Roboto" pitchFamily="2" charset="0"/>
            </a:endParaRPr>
          </a:p>
        </p:txBody>
      </p:sp>
    </p:spTree>
    <p:extLst>
      <p:ext uri="{BB962C8B-B14F-4D97-AF65-F5344CB8AC3E}">
        <p14:creationId xmlns:p14="http://schemas.microsoft.com/office/powerpoint/2010/main" val="29467377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182" y="5609654"/>
            <a:ext cx="10780776" cy="613283"/>
          </a:xfrm>
        </p:spPr>
        <p:txBody>
          <a:bodyPr/>
          <a:lstStyle/>
          <a:p>
            <a:r>
              <a:rPr lang="en-US" dirty="0" smtClean="0">
                <a:solidFill>
                  <a:schemeClr val="bg1"/>
                </a:solidFill>
                <a:latin typeface="Roboto Thin" pitchFamily="2" charset="0"/>
                <a:ea typeface="Roboto Thin" pitchFamily="2" charset="0"/>
              </a:rPr>
              <a:t>WHEELS</a:t>
            </a:r>
            <a:endParaRPr lang="en-US" dirty="0">
              <a:solidFill>
                <a:schemeClr val="bg1"/>
              </a:solidFill>
              <a:latin typeface="Roboto Thin" pitchFamily="2" charset="0"/>
              <a:ea typeface="Roboto Thin" pitchFamily="2" charset="0"/>
            </a:endParaRPr>
          </a:p>
        </p:txBody>
      </p:sp>
      <p:sp>
        <p:nvSpPr>
          <p:cNvPr id="3" name="Picture Placeholder 2"/>
          <p:cNvSpPr>
            <a:spLocks noGrp="1"/>
          </p:cNvSpPr>
          <p:nvPr>
            <p:ph type="pic" idx="1"/>
          </p:nvPr>
        </p:nvSpPr>
        <p:spPr/>
      </p:sp>
      <p:sp>
        <p:nvSpPr>
          <p:cNvPr id="4" name="Text Placeholder 3"/>
          <p:cNvSpPr>
            <a:spLocks noGrp="1"/>
          </p:cNvSpPr>
          <p:nvPr>
            <p:ph type="body" sz="half" idx="2"/>
          </p:nvPr>
        </p:nvSpPr>
        <p:spPr>
          <a:xfrm>
            <a:off x="633182" y="6148863"/>
            <a:ext cx="9229344" cy="533400"/>
          </a:xfrm>
        </p:spPr>
        <p:txBody>
          <a:bodyPr/>
          <a:lstStyle/>
          <a:p>
            <a:r>
              <a:rPr lang="en-US" dirty="0" smtClean="0">
                <a:latin typeface="Roboto" pitchFamily="2" charset="0"/>
                <a:ea typeface="Roboto" pitchFamily="2" charset="0"/>
              </a:rPr>
              <a:t>3 </a:t>
            </a:r>
            <a:r>
              <a:rPr lang="en-US" b="1" dirty="0" smtClean="0">
                <a:latin typeface="Roboto" pitchFamily="2" charset="0"/>
                <a:ea typeface="Roboto" pitchFamily="2" charset="0"/>
              </a:rPr>
              <a:t>independent</a:t>
            </a:r>
            <a:r>
              <a:rPr lang="en-US" dirty="0" smtClean="0">
                <a:latin typeface="Roboto" pitchFamily="2" charset="0"/>
                <a:ea typeface="Roboto" pitchFamily="2" charset="0"/>
              </a:rPr>
              <a:t> wheels per side (six in total) increase traction. In other words, they provide better grip to the surface on rough terrain…</a:t>
            </a:r>
            <a:endParaRPr lang="en-US" dirty="0">
              <a:latin typeface="Roboto" pitchFamily="2" charset="0"/>
              <a:ea typeface="Roboto" pitchFamily="2" charset="0"/>
            </a:endParaRPr>
          </a:p>
        </p:txBody>
      </p:sp>
    </p:spTree>
    <p:extLst>
      <p:ext uri="{BB962C8B-B14F-4D97-AF65-F5344CB8AC3E}">
        <p14:creationId xmlns:p14="http://schemas.microsoft.com/office/powerpoint/2010/main" val="35630022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7" name="Rectangle 6"/>
          <p:cNvSpPr/>
          <p:nvPr/>
        </p:nvSpPr>
        <p:spPr>
          <a:xfrm>
            <a:off x="609600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a:off x="296563" y="230659"/>
            <a:ext cx="5544065" cy="461665"/>
          </a:xfrm>
          <a:prstGeom prst="rect">
            <a:avLst/>
          </a:prstGeom>
          <a:noFill/>
        </p:spPr>
        <p:txBody>
          <a:bodyPr wrap="square" rtlCol="0">
            <a:spAutoFit/>
          </a:bodyPr>
          <a:lstStyle/>
          <a:p>
            <a:r>
              <a:rPr lang="en-US" sz="2400" dirty="0" smtClean="0">
                <a:solidFill>
                  <a:schemeClr val="accent1"/>
                </a:solidFill>
                <a:latin typeface="Roboto Thin" pitchFamily="2" charset="0"/>
                <a:ea typeface="Roboto Thin" pitchFamily="2" charset="0"/>
              </a:rPr>
              <a:t>NON-INDEPENDENT</a:t>
            </a:r>
            <a:endParaRPr lang="en-US" sz="2400" dirty="0">
              <a:solidFill>
                <a:schemeClr val="accent1"/>
              </a:solidFill>
              <a:latin typeface="Roboto Thin" pitchFamily="2" charset="0"/>
              <a:ea typeface="Roboto Thin" pitchFamily="2" charset="0"/>
            </a:endParaRPr>
          </a:p>
        </p:txBody>
      </p:sp>
      <p:sp>
        <p:nvSpPr>
          <p:cNvPr id="9" name="TextBox 8"/>
          <p:cNvSpPr txBox="1"/>
          <p:nvPr/>
        </p:nvSpPr>
        <p:spPr>
          <a:xfrm>
            <a:off x="6540409" y="230658"/>
            <a:ext cx="5544065" cy="461665"/>
          </a:xfrm>
          <a:prstGeom prst="rect">
            <a:avLst/>
          </a:prstGeom>
          <a:noFill/>
        </p:spPr>
        <p:txBody>
          <a:bodyPr wrap="square" rtlCol="0">
            <a:spAutoFit/>
          </a:bodyPr>
          <a:lstStyle/>
          <a:p>
            <a:r>
              <a:rPr lang="en-US" sz="2400" dirty="0" smtClean="0">
                <a:latin typeface="Roboto Thin" pitchFamily="2" charset="0"/>
                <a:ea typeface="Roboto Thin" pitchFamily="2" charset="0"/>
              </a:rPr>
              <a:t>INDEPENDENT</a:t>
            </a:r>
            <a:endParaRPr lang="en-US" sz="2400" dirty="0">
              <a:latin typeface="Roboto Thin" pitchFamily="2" charset="0"/>
              <a:ea typeface="Roboto Thin" pitchFamily="2" charset="0"/>
            </a:endParaRPr>
          </a:p>
        </p:txBody>
      </p:sp>
      <p:grpSp>
        <p:nvGrpSpPr>
          <p:cNvPr id="91" name="Group 90"/>
          <p:cNvGrpSpPr/>
          <p:nvPr/>
        </p:nvGrpSpPr>
        <p:grpSpPr>
          <a:xfrm>
            <a:off x="158760" y="2845659"/>
            <a:ext cx="5628658" cy="1496260"/>
            <a:chOff x="807300" y="5190772"/>
            <a:chExt cx="4164750" cy="1107111"/>
          </a:xfrm>
        </p:grpSpPr>
        <p:grpSp>
          <p:nvGrpSpPr>
            <p:cNvPr id="81" name="Group 80"/>
            <p:cNvGrpSpPr/>
            <p:nvPr/>
          </p:nvGrpSpPr>
          <p:grpSpPr>
            <a:xfrm>
              <a:off x="807300" y="5190772"/>
              <a:ext cx="4164750" cy="1045729"/>
              <a:chOff x="807300" y="3171849"/>
              <a:chExt cx="4164750" cy="1045729"/>
            </a:xfrm>
          </p:grpSpPr>
          <p:grpSp>
            <p:nvGrpSpPr>
              <p:cNvPr id="30" name="Group 29"/>
              <p:cNvGrpSpPr/>
              <p:nvPr/>
            </p:nvGrpSpPr>
            <p:grpSpPr>
              <a:xfrm rot="1289150">
                <a:off x="2086562" y="3171849"/>
                <a:ext cx="2533135" cy="675502"/>
                <a:chOff x="1029730" y="3303373"/>
                <a:chExt cx="2533135" cy="675502"/>
              </a:xfrm>
            </p:grpSpPr>
            <p:sp>
              <p:nvSpPr>
                <p:cNvPr id="12" name="Oval 11"/>
                <p:cNvSpPr/>
                <p:nvPr/>
              </p:nvSpPr>
              <p:spPr>
                <a:xfrm>
                  <a:off x="1029730" y="3303373"/>
                  <a:ext cx="675502" cy="67550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p:nvSpPr>
              <p:spPr>
                <a:xfrm>
                  <a:off x="1960604" y="3303373"/>
                  <a:ext cx="675502" cy="67550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2887363" y="3303373"/>
                  <a:ext cx="675502" cy="67550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0" name="Straight Connector 19"/>
                <p:cNvCxnSpPr>
                  <a:stCxn id="12" idx="6"/>
                  <a:endCxn id="13" idx="2"/>
                </p:cNvCxnSpPr>
                <p:nvPr/>
              </p:nvCxnSpPr>
              <p:spPr>
                <a:xfrm>
                  <a:off x="1705232" y="3641124"/>
                  <a:ext cx="255372" cy="0"/>
                </a:xfrm>
                <a:prstGeom prst="line">
                  <a:avLst/>
                </a:prstGeom>
                <a:ln>
                  <a:solidFill>
                    <a:schemeClr val="accent1">
                      <a:lumMod val="50000"/>
                    </a:schemeClr>
                  </a:solidFill>
                </a:ln>
              </p:spPr>
              <p:style>
                <a:lnRef idx="3">
                  <a:schemeClr val="accent1"/>
                </a:lnRef>
                <a:fillRef idx="0">
                  <a:schemeClr val="accent1"/>
                </a:fillRef>
                <a:effectRef idx="2">
                  <a:schemeClr val="accent1"/>
                </a:effectRef>
                <a:fontRef idx="minor">
                  <a:schemeClr val="tx1"/>
                </a:fontRef>
              </p:style>
            </p:cxnSp>
            <p:cxnSp>
              <p:nvCxnSpPr>
                <p:cNvPr id="25" name="Straight Connector 24"/>
                <p:cNvCxnSpPr>
                  <a:stCxn id="13" idx="6"/>
                  <a:endCxn id="14" idx="2"/>
                </p:cNvCxnSpPr>
                <p:nvPr/>
              </p:nvCxnSpPr>
              <p:spPr>
                <a:xfrm>
                  <a:off x="2636106" y="3641124"/>
                  <a:ext cx="251257" cy="0"/>
                </a:xfrm>
                <a:prstGeom prst="line">
                  <a:avLst/>
                </a:prstGeom>
                <a:ln>
                  <a:solidFill>
                    <a:schemeClr val="accent1">
                      <a:lumMod val="50000"/>
                    </a:schemeClr>
                  </a:solidFill>
                </a:ln>
              </p:spPr>
              <p:style>
                <a:lnRef idx="3">
                  <a:schemeClr val="accent1"/>
                </a:lnRef>
                <a:fillRef idx="0">
                  <a:schemeClr val="accent1"/>
                </a:fillRef>
                <a:effectRef idx="2">
                  <a:schemeClr val="accent1"/>
                </a:effectRef>
                <a:fontRef idx="minor">
                  <a:schemeClr val="tx1"/>
                </a:fontRef>
              </p:style>
            </p:cxnSp>
            <p:cxnSp>
              <p:nvCxnSpPr>
                <p:cNvPr id="27" name="Straight Connector 26"/>
                <p:cNvCxnSpPr>
                  <a:stCxn id="12" idx="7"/>
                  <a:endCxn id="13" idx="1"/>
                </p:cNvCxnSpPr>
                <p:nvPr/>
              </p:nvCxnSpPr>
              <p:spPr>
                <a:xfrm>
                  <a:off x="1606307" y="3402298"/>
                  <a:ext cx="453222" cy="0"/>
                </a:xfrm>
                <a:prstGeom prst="line">
                  <a:avLst/>
                </a:prstGeom>
                <a:ln>
                  <a:solidFill>
                    <a:schemeClr val="accent1">
                      <a:lumMod val="50000"/>
                    </a:schemeClr>
                  </a:solidFill>
                </a:ln>
              </p:spPr>
              <p:style>
                <a:lnRef idx="3">
                  <a:schemeClr val="accent1"/>
                </a:lnRef>
                <a:fillRef idx="0">
                  <a:schemeClr val="accent1"/>
                </a:fillRef>
                <a:effectRef idx="2">
                  <a:schemeClr val="accent1"/>
                </a:effectRef>
                <a:fontRef idx="minor">
                  <a:schemeClr val="tx1"/>
                </a:fontRef>
              </p:style>
            </p:cxnSp>
            <p:cxnSp>
              <p:nvCxnSpPr>
                <p:cNvPr id="29" name="Straight Connector 28"/>
                <p:cNvCxnSpPr>
                  <a:stCxn id="13" idx="7"/>
                  <a:endCxn id="14" idx="1"/>
                </p:cNvCxnSpPr>
                <p:nvPr/>
              </p:nvCxnSpPr>
              <p:spPr>
                <a:xfrm>
                  <a:off x="2537181" y="3402298"/>
                  <a:ext cx="449107" cy="0"/>
                </a:xfrm>
                <a:prstGeom prst="line">
                  <a:avLst/>
                </a:prstGeom>
                <a:ln>
                  <a:solidFill>
                    <a:schemeClr val="accent1">
                      <a:lumMod val="50000"/>
                    </a:schemeClr>
                  </a:solidFill>
                </a:ln>
              </p:spPr>
              <p:style>
                <a:lnRef idx="3">
                  <a:schemeClr val="accent1"/>
                </a:lnRef>
                <a:fillRef idx="0">
                  <a:schemeClr val="accent1"/>
                </a:fillRef>
                <a:effectRef idx="2">
                  <a:schemeClr val="accent1"/>
                </a:effectRef>
                <a:fontRef idx="minor">
                  <a:schemeClr val="tx1"/>
                </a:fontRef>
              </p:style>
            </p:cxnSp>
          </p:grpSp>
          <p:grpSp>
            <p:nvGrpSpPr>
              <p:cNvPr id="37" name="Group 36"/>
              <p:cNvGrpSpPr/>
              <p:nvPr/>
            </p:nvGrpSpPr>
            <p:grpSpPr>
              <a:xfrm>
                <a:off x="807300" y="3493124"/>
                <a:ext cx="4164750" cy="724454"/>
                <a:chOff x="807300" y="3493124"/>
                <a:chExt cx="4164750" cy="724454"/>
              </a:xfrm>
            </p:grpSpPr>
            <p:sp>
              <p:nvSpPr>
                <p:cNvPr id="31" name="Freeform 30"/>
                <p:cNvSpPr/>
                <p:nvPr/>
              </p:nvSpPr>
              <p:spPr>
                <a:xfrm>
                  <a:off x="1374099" y="3493124"/>
                  <a:ext cx="1152525" cy="723903"/>
                </a:xfrm>
                <a:custGeom>
                  <a:avLst/>
                  <a:gdLst>
                    <a:gd name="connsiteX0" fmla="*/ 0 w 1152525"/>
                    <a:gd name="connsiteY0" fmla="*/ 723903 h 723903"/>
                    <a:gd name="connsiteX1" fmla="*/ 942975 w 1152525"/>
                    <a:gd name="connsiteY1" fmla="*/ 3 h 723903"/>
                    <a:gd name="connsiteX2" fmla="*/ 1152525 w 1152525"/>
                    <a:gd name="connsiteY2" fmla="*/ 714378 h 723903"/>
                  </a:gdLst>
                  <a:ahLst/>
                  <a:cxnLst>
                    <a:cxn ang="0">
                      <a:pos x="connsiteX0" y="connsiteY0"/>
                    </a:cxn>
                    <a:cxn ang="0">
                      <a:pos x="connsiteX1" y="connsiteY1"/>
                    </a:cxn>
                    <a:cxn ang="0">
                      <a:pos x="connsiteX2" y="connsiteY2"/>
                    </a:cxn>
                  </a:cxnLst>
                  <a:rect l="l" t="t" r="r" b="b"/>
                  <a:pathLst>
                    <a:path w="1152525" h="723903">
                      <a:moveTo>
                        <a:pt x="0" y="723903"/>
                      </a:moveTo>
                      <a:cubicBezTo>
                        <a:pt x="375444" y="362746"/>
                        <a:pt x="750888" y="1590"/>
                        <a:pt x="942975" y="3"/>
                      </a:cubicBezTo>
                      <a:cubicBezTo>
                        <a:pt x="1135062" y="-1584"/>
                        <a:pt x="1114425" y="587378"/>
                        <a:pt x="1152525" y="714378"/>
                      </a:cubicBezTo>
                    </a:path>
                  </a:pathLst>
                </a:custGeom>
                <a:ln>
                  <a:solidFill>
                    <a:schemeClr val="accent4">
                      <a:lumMod val="50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dirty="0"/>
                </a:p>
              </p:txBody>
            </p:sp>
            <p:cxnSp>
              <p:nvCxnSpPr>
                <p:cNvPr id="33" name="Straight Connector 32"/>
                <p:cNvCxnSpPr/>
                <p:nvPr/>
              </p:nvCxnSpPr>
              <p:spPr>
                <a:xfrm>
                  <a:off x="2526624" y="4205122"/>
                  <a:ext cx="2445426" cy="2548"/>
                </a:xfrm>
                <a:prstGeom prst="line">
                  <a:avLst/>
                </a:prstGeom>
                <a:ln>
                  <a:solidFill>
                    <a:schemeClr val="accent4">
                      <a:lumMod val="50000"/>
                    </a:schemeClr>
                  </a:solidFill>
                </a:ln>
              </p:spPr>
              <p:style>
                <a:lnRef idx="3">
                  <a:schemeClr val="dk1"/>
                </a:lnRef>
                <a:fillRef idx="0">
                  <a:schemeClr val="dk1"/>
                </a:fillRef>
                <a:effectRef idx="2">
                  <a:schemeClr val="dk1"/>
                </a:effectRef>
                <a:fontRef idx="minor">
                  <a:schemeClr val="tx1"/>
                </a:fontRef>
              </p:style>
            </p:cxnSp>
            <p:cxnSp>
              <p:nvCxnSpPr>
                <p:cNvPr id="35" name="Straight Connector 34"/>
                <p:cNvCxnSpPr/>
                <p:nvPr/>
              </p:nvCxnSpPr>
              <p:spPr>
                <a:xfrm>
                  <a:off x="807300" y="4217578"/>
                  <a:ext cx="566799" cy="0"/>
                </a:xfrm>
                <a:prstGeom prst="line">
                  <a:avLst/>
                </a:prstGeom>
                <a:ln>
                  <a:solidFill>
                    <a:schemeClr val="accent4">
                      <a:lumMod val="50000"/>
                    </a:schemeClr>
                  </a:solidFill>
                </a:ln>
              </p:spPr>
              <p:style>
                <a:lnRef idx="3">
                  <a:schemeClr val="dk1"/>
                </a:lnRef>
                <a:fillRef idx="0">
                  <a:schemeClr val="dk1"/>
                </a:fillRef>
                <a:effectRef idx="2">
                  <a:schemeClr val="dk1"/>
                </a:effectRef>
                <a:fontRef idx="minor">
                  <a:schemeClr val="tx1"/>
                </a:fontRef>
              </p:style>
            </p:cxnSp>
          </p:grpSp>
        </p:grpSp>
        <p:sp>
          <p:nvSpPr>
            <p:cNvPr id="84" name="Flowchart: Connector 83"/>
            <p:cNvSpPr/>
            <p:nvPr/>
          </p:nvSpPr>
          <p:spPr>
            <a:xfrm>
              <a:off x="2269259" y="5437658"/>
              <a:ext cx="147676" cy="147676"/>
            </a:xfrm>
            <a:prstGeom prst="flowChartConnector">
              <a:avLst/>
            </a:prstGeom>
            <a:solidFill>
              <a:srgbClr val="92D050">
                <a:alpha val="40000"/>
              </a:srgbClr>
            </a:solidFill>
            <a:ln w="3175">
              <a:noFill/>
            </a:ln>
            <a:effectLst>
              <a:glow rad="127000">
                <a:srgbClr val="92D050">
                  <a:alpha val="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Flowchart: Connector 84"/>
            <p:cNvSpPr/>
            <p:nvPr/>
          </p:nvSpPr>
          <p:spPr>
            <a:xfrm>
              <a:off x="3130135" y="5760564"/>
              <a:ext cx="147676" cy="147676"/>
            </a:xfrm>
            <a:prstGeom prst="flowChartConnector">
              <a:avLst/>
            </a:prstGeom>
            <a:solidFill>
              <a:schemeClr val="accent2">
                <a:alpha val="40000"/>
              </a:schemeClr>
            </a:solidFill>
            <a:ln w="3175">
              <a:noFill/>
            </a:ln>
            <a:effectLst>
              <a:glow rad="127000">
                <a:schemeClr val="accent2">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Flowchart: Connector 85"/>
            <p:cNvSpPr/>
            <p:nvPr/>
          </p:nvSpPr>
          <p:spPr>
            <a:xfrm>
              <a:off x="4125768" y="6150207"/>
              <a:ext cx="147676" cy="147676"/>
            </a:xfrm>
            <a:prstGeom prst="flowChartConnector">
              <a:avLst/>
            </a:prstGeom>
            <a:solidFill>
              <a:srgbClr val="92D050">
                <a:alpha val="40000"/>
              </a:srgbClr>
            </a:solidFill>
            <a:ln w="3175">
              <a:noFill/>
            </a:ln>
            <a:effectLst>
              <a:glow rad="127000">
                <a:srgbClr val="92D050">
                  <a:alpha val="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0" name="Group 89"/>
          <p:cNvGrpSpPr/>
          <p:nvPr/>
        </p:nvGrpSpPr>
        <p:grpSpPr>
          <a:xfrm>
            <a:off x="6370091" y="2619559"/>
            <a:ext cx="5628658" cy="1714315"/>
            <a:chOff x="7171031" y="5059923"/>
            <a:chExt cx="4164750" cy="1268454"/>
          </a:xfrm>
        </p:grpSpPr>
        <p:grpSp>
          <p:nvGrpSpPr>
            <p:cNvPr id="82" name="Group 81"/>
            <p:cNvGrpSpPr/>
            <p:nvPr/>
          </p:nvGrpSpPr>
          <p:grpSpPr>
            <a:xfrm>
              <a:off x="7171031" y="5059923"/>
              <a:ext cx="4164750" cy="1207072"/>
              <a:chOff x="7171031" y="3041000"/>
              <a:chExt cx="4164750" cy="1207072"/>
            </a:xfrm>
          </p:grpSpPr>
          <p:cxnSp>
            <p:nvCxnSpPr>
              <p:cNvPr id="69" name="Straight Connector 68"/>
              <p:cNvCxnSpPr/>
              <p:nvPr/>
            </p:nvCxnSpPr>
            <p:spPr>
              <a:xfrm>
                <a:off x="9969552" y="3639125"/>
                <a:ext cx="292538" cy="112698"/>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grpSp>
            <p:nvGrpSpPr>
              <p:cNvPr id="80" name="Group 79"/>
              <p:cNvGrpSpPr/>
              <p:nvPr/>
            </p:nvGrpSpPr>
            <p:grpSpPr>
              <a:xfrm>
                <a:off x="7171031" y="3041000"/>
                <a:ext cx="4164750" cy="1207072"/>
                <a:chOff x="7171031" y="3041000"/>
                <a:chExt cx="4164750" cy="1207072"/>
              </a:xfrm>
            </p:grpSpPr>
            <p:grpSp>
              <p:nvGrpSpPr>
                <p:cNvPr id="46" name="Group 45"/>
                <p:cNvGrpSpPr/>
                <p:nvPr/>
              </p:nvGrpSpPr>
              <p:grpSpPr>
                <a:xfrm>
                  <a:off x="7171031" y="3523618"/>
                  <a:ext cx="4164750" cy="724454"/>
                  <a:chOff x="807300" y="3493124"/>
                  <a:chExt cx="4164750" cy="724454"/>
                </a:xfrm>
              </p:grpSpPr>
              <p:sp>
                <p:nvSpPr>
                  <p:cNvPr id="47" name="Freeform 46"/>
                  <p:cNvSpPr/>
                  <p:nvPr/>
                </p:nvSpPr>
                <p:spPr>
                  <a:xfrm>
                    <a:off x="1374099" y="3493124"/>
                    <a:ext cx="1152525" cy="723903"/>
                  </a:xfrm>
                  <a:custGeom>
                    <a:avLst/>
                    <a:gdLst>
                      <a:gd name="connsiteX0" fmla="*/ 0 w 1152525"/>
                      <a:gd name="connsiteY0" fmla="*/ 723903 h 723903"/>
                      <a:gd name="connsiteX1" fmla="*/ 942975 w 1152525"/>
                      <a:gd name="connsiteY1" fmla="*/ 3 h 723903"/>
                      <a:gd name="connsiteX2" fmla="*/ 1152525 w 1152525"/>
                      <a:gd name="connsiteY2" fmla="*/ 714378 h 723903"/>
                    </a:gdLst>
                    <a:ahLst/>
                    <a:cxnLst>
                      <a:cxn ang="0">
                        <a:pos x="connsiteX0" y="connsiteY0"/>
                      </a:cxn>
                      <a:cxn ang="0">
                        <a:pos x="connsiteX1" y="connsiteY1"/>
                      </a:cxn>
                      <a:cxn ang="0">
                        <a:pos x="connsiteX2" y="connsiteY2"/>
                      </a:cxn>
                    </a:cxnLst>
                    <a:rect l="l" t="t" r="r" b="b"/>
                    <a:pathLst>
                      <a:path w="1152525" h="723903">
                        <a:moveTo>
                          <a:pt x="0" y="723903"/>
                        </a:moveTo>
                        <a:cubicBezTo>
                          <a:pt x="375444" y="362746"/>
                          <a:pt x="750888" y="1590"/>
                          <a:pt x="942975" y="3"/>
                        </a:cubicBezTo>
                        <a:cubicBezTo>
                          <a:pt x="1135062" y="-1584"/>
                          <a:pt x="1114425" y="587378"/>
                          <a:pt x="1152525" y="714378"/>
                        </a:cubicBezTo>
                      </a:path>
                    </a:pathLst>
                  </a:custGeom>
                  <a:ln>
                    <a:solidFill>
                      <a:schemeClr val="accent4">
                        <a:lumMod val="50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dirty="0"/>
                  </a:p>
                </p:txBody>
              </p:sp>
              <p:cxnSp>
                <p:nvCxnSpPr>
                  <p:cNvPr id="48" name="Straight Connector 47"/>
                  <p:cNvCxnSpPr/>
                  <p:nvPr/>
                </p:nvCxnSpPr>
                <p:spPr>
                  <a:xfrm>
                    <a:off x="2526624" y="4205122"/>
                    <a:ext cx="2445426" cy="2548"/>
                  </a:xfrm>
                  <a:prstGeom prst="line">
                    <a:avLst/>
                  </a:prstGeom>
                  <a:ln>
                    <a:solidFill>
                      <a:schemeClr val="accent4">
                        <a:lumMod val="50000"/>
                      </a:schemeClr>
                    </a:solidFill>
                  </a:ln>
                </p:spPr>
                <p:style>
                  <a:lnRef idx="3">
                    <a:schemeClr val="dk1"/>
                  </a:lnRef>
                  <a:fillRef idx="0">
                    <a:schemeClr val="dk1"/>
                  </a:fillRef>
                  <a:effectRef idx="2">
                    <a:schemeClr val="dk1"/>
                  </a:effectRef>
                  <a:fontRef idx="minor">
                    <a:schemeClr val="tx1"/>
                  </a:fontRef>
                </p:style>
              </p:cxnSp>
              <p:cxnSp>
                <p:nvCxnSpPr>
                  <p:cNvPr id="49" name="Straight Connector 48"/>
                  <p:cNvCxnSpPr/>
                  <p:nvPr/>
                </p:nvCxnSpPr>
                <p:spPr>
                  <a:xfrm>
                    <a:off x="807300" y="4217578"/>
                    <a:ext cx="566799" cy="0"/>
                  </a:xfrm>
                  <a:prstGeom prst="line">
                    <a:avLst/>
                  </a:prstGeom>
                  <a:ln>
                    <a:solidFill>
                      <a:schemeClr val="accent4">
                        <a:lumMod val="50000"/>
                      </a:schemeClr>
                    </a:solidFill>
                  </a:ln>
                </p:spPr>
                <p:style>
                  <a:lnRef idx="3">
                    <a:schemeClr val="dk1"/>
                  </a:lnRef>
                  <a:fillRef idx="0">
                    <a:schemeClr val="dk1"/>
                  </a:fillRef>
                  <a:effectRef idx="2">
                    <a:schemeClr val="dk1"/>
                  </a:effectRef>
                  <a:fontRef idx="minor">
                    <a:schemeClr val="tx1"/>
                  </a:fontRef>
                </p:style>
              </p:cxnSp>
            </p:grpSp>
            <p:grpSp>
              <p:nvGrpSpPr>
                <p:cNvPr id="79" name="Group 78"/>
                <p:cNvGrpSpPr/>
                <p:nvPr/>
              </p:nvGrpSpPr>
              <p:grpSpPr>
                <a:xfrm>
                  <a:off x="8410522" y="3041000"/>
                  <a:ext cx="2533135" cy="1200266"/>
                  <a:chOff x="8410522" y="3041000"/>
                  <a:chExt cx="2533135" cy="1200266"/>
                </a:xfrm>
              </p:grpSpPr>
              <p:grpSp>
                <p:nvGrpSpPr>
                  <p:cNvPr id="38" name="Group 37"/>
                  <p:cNvGrpSpPr/>
                  <p:nvPr/>
                </p:nvGrpSpPr>
                <p:grpSpPr>
                  <a:xfrm rot="1289150">
                    <a:off x="8410522" y="3041000"/>
                    <a:ext cx="2533135" cy="1200266"/>
                    <a:chOff x="1029730" y="3149575"/>
                    <a:chExt cx="2533135" cy="1200266"/>
                  </a:xfrm>
                </p:grpSpPr>
                <p:sp>
                  <p:nvSpPr>
                    <p:cNvPr id="39" name="Oval 38"/>
                    <p:cNvSpPr/>
                    <p:nvPr/>
                  </p:nvSpPr>
                  <p:spPr>
                    <a:xfrm>
                      <a:off x="1029730" y="3303373"/>
                      <a:ext cx="675502" cy="675502"/>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p:cNvSpPr/>
                    <p:nvPr/>
                  </p:nvSpPr>
                  <p:spPr>
                    <a:xfrm>
                      <a:off x="1974762" y="3674339"/>
                      <a:ext cx="675502" cy="675502"/>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p:cNvSpPr/>
                    <p:nvPr/>
                  </p:nvSpPr>
                  <p:spPr>
                    <a:xfrm>
                      <a:off x="2887363" y="3303373"/>
                      <a:ext cx="675502" cy="675502"/>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2" name="Straight Connector 41"/>
                    <p:cNvCxnSpPr>
                      <a:stCxn id="39" idx="6"/>
                    </p:cNvCxnSpPr>
                    <p:nvPr/>
                  </p:nvCxnSpPr>
                  <p:spPr>
                    <a:xfrm rot="20310850">
                      <a:off x="1717270" y="3574946"/>
                      <a:ext cx="336766" cy="129628"/>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cxnSp>
                  <p:nvCxnSpPr>
                    <p:cNvPr id="44" name="Straight Connector 43"/>
                    <p:cNvCxnSpPr>
                      <a:stCxn id="39" idx="7"/>
                      <a:endCxn id="41" idx="1"/>
                    </p:cNvCxnSpPr>
                    <p:nvPr/>
                  </p:nvCxnSpPr>
                  <p:spPr>
                    <a:xfrm rot="20310850">
                      <a:off x="1654256" y="3149575"/>
                      <a:ext cx="1284084" cy="505446"/>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grpSp>
              <p:cxnSp>
                <p:nvCxnSpPr>
                  <p:cNvPr id="64" name="Straight Connector 63"/>
                  <p:cNvCxnSpPr>
                    <a:endCxn id="40" idx="1"/>
                  </p:cNvCxnSpPr>
                  <p:nvPr/>
                </p:nvCxnSpPr>
                <p:spPr>
                  <a:xfrm flipH="1">
                    <a:off x="9461321" y="3389306"/>
                    <a:ext cx="84629" cy="192210"/>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cxnSp>
                <p:nvCxnSpPr>
                  <p:cNvPr id="72" name="Straight Connector 71"/>
                  <p:cNvCxnSpPr/>
                  <p:nvPr/>
                </p:nvCxnSpPr>
                <p:spPr>
                  <a:xfrm flipH="1">
                    <a:off x="9909273" y="3571792"/>
                    <a:ext cx="81364" cy="184793"/>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grpSp>
          </p:grpSp>
        </p:grpSp>
        <p:sp>
          <p:nvSpPr>
            <p:cNvPr id="87" name="Flowchart: Connector 86"/>
            <p:cNvSpPr/>
            <p:nvPr/>
          </p:nvSpPr>
          <p:spPr>
            <a:xfrm>
              <a:off x="8613419" y="5461227"/>
              <a:ext cx="147676" cy="147676"/>
            </a:xfrm>
            <a:prstGeom prst="flowChartConnector">
              <a:avLst/>
            </a:prstGeom>
            <a:solidFill>
              <a:schemeClr val="tx1">
                <a:alpha val="40000"/>
              </a:schemeClr>
            </a:solidFill>
            <a:ln w="3175">
              <a:noFill/>
            </a:ln>
            <a:effectLst>
              <a:glow rad="127000">
                <a:schemeClr val="tx1">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Flowchart: Connector 87"/>
            <p:cNvSpPr/>
            <p:nvPr/>
          </p:nvSpPr>
          <p:spPr>
            <a:xfrm>
              <a:off x="10507294" y="6180701"/>
              <a:ext cx="147676" cy="147676"/>
            </a:xfrm>
            <a:prstGeom prst="flowChartConnector">
              <a:avLst/>
            </a:prstGeom>
            <a:solidFill>
              <a:schemeClr val="tx1">
                <a:alpha val="40000"/>
              </a:schemeClr>
            </a:solidFill>
            <a:ln w="3175">
              <a:noFill/>
            </a:ln>
            <a:effectLst>
              <a:glow rad="127000">
                <a:schemeClr val="tx1">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lowchart: Connector 88"/>
            <p:cNvSpPr/>
            <p:nvPr/>
          </p:nvSpPr>
          <p:spPr>
            <a:xfrm>
              <a:off x="9487548" y="6180701"/>
              <a:ext cx="147676" cy="147676"/>
            </a:xfrm>
            <a:prstGeom prst="flowChartConnector">
              <a:avLst/>
            </a:prstGeom>
            <a:solidFill>
              <a:schemeClr val="tx1">
                <a:alpha val="40000"/>
              </a:schemeClr>
            </a:solidFill>
            <a:ln w="3175">
              <a:noFill/>
            </a:ln>
            <a:effectLst>
              <a:glow rad="127000">
                <a:schemeClr val="tx1">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2" name="TextBox 91"/>
          <p:cNvSpPr txBox="1"/>
          <p:nvPr/>
        </p:nvSpPr>
        <p:spPr>
          <a:xfrm>
            <a:off x="296563" y="4714101"/>
            <a:ext cx="5490855" cy="646331"/>
          </a:xfrm>
          <a:prstGeom prst="rect">
            <a:avLst/>
          </a:prstGeom>
          <a:noFill/>
        </p:spPr>
        <p:txBody>
          <a:bodyPr wrap="square" rtlCol="0">
            <a:spAutoFit/>
          </a:bodyPr>
          <a:lstStyle/>
          <a:p>
            <a:r>
              <a:rPr lang="en-US" dirty="0" smtClean="0">
                <a:solidFill>
                  <a:schemeClr val="accent1"/>
                </a:solidFill>
              </a:rPr>
              <a:t>SOME WHEELS FAIL TO GET IN CONTACT WITH THE SURFACE.</a:t>
            </a:r>
            <a:endParaRPr lang="en-US" dirty="0">
              <a:solidFill>
                <a:schemeClr val="accent1"/>
              </a:solidFill>
            </a:endParaRPr>
          </a:p>
        </p:txBody>
      </p:sp>
      <p:sp>
        <p:nvSpPr>
          <p:cNvPr id="93" name="TextBox 92"/>
          <p:cNvSpPr txBox="1"/>
          <p:nvPr/>
        </p:nvSpPr>
        <p:spPr>
          <a:xfrm>
            <a:off x="6398572" y="4713311"/>
            <a:ext cx="5490855" cy="1477328"/>
          </a:xfrm>
          <a:prstGeom prst="rect">
            <a:avLst/>
          </a:prstGeom>
          <a:noFill/>
        </p:spPr>
        <p:txBody>
          <a:bodyPr wrap="square" rtlCol="0">
            <a:spAutoFit/>
          </a:bodyPr>
          <a:lstStyle/>
          <a:p>
            <a:r>
              <a:rPr lang="en-US" dirty="0" smtClean="0"/>
              <a:t>ALL WHEELS ARE IN CONTACT WITH THE SURFACE. THUS, INCREASING TRACTION. </a:t>
            </a:r>
          </a:p>
          <a:p>
            <a:endParaRPr lang="en-US" dirty="0"/>
          </a:p>
          <a:p>
            <a:r>
              <a:rPr lang="en-US" dirty="0" smtClean="0"/>
              <a:t>THIS MAKES IT EASIER FOR THE VEHICLE TO GO OVER ROCKS AND BUMPS ON THE SURFACE.</a:t>
            </a:r>
            <a:endParaRPr lang="en-US" dirty="0"/>
          </a:p>
        </p:txBody>
      </p:sp>
    </p:spTree>
    <p:extLst>
      <p:ext uri="{BB962C8B-B14F-4D97-AF65-F5344CB8AC3E}">
        <p14:creationId xmlns:p14="http://schemas.microsoft.com/office/powerpoint/2010/main" val="30096450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182" y="5609654"/>
            <a:ext cx="10780776" cy="613283"/>
          </a:xfrm>
        </p:spPr>
        <p:txBody>
          <a:bodyPr/>
          <a:lstStyle/>
          <a:p>
            <a:r>
              <a:rPr lang="en-US" dirty="0" smtClean="0">
                <a:solidFill>
                  <a:schemeClr val="bg1"/>
                </a:solidFill>
                <a:latin typeface="Roboto Thin" pitchFamily="2" charset="0"/>
                <a:ea typeface="Roboto Thin" pitchFamily="2" charset="0"/>
              </a:rPr>
              <a:t>WIRELSESS CAMERA</a:t>
            </a:r>
            <a:endParaRPr lang="en-US" dirty="0">
              <a:solidFill>
                <a:schemeClr val="bg1"/>
              </a:solidFill>
              <a:latin typeface="Roboto Thin" pitchFamily="2" charset="0"/>
              <a:ea typeface="Roboto Thin" pitchFamily="2" charset="0"/>
            </a:endParaRPr>
          </a:p>
        </p:txBody>
      </p:sp>
      <p:sp>
        <p:nvSpPr>
          <p:cNvPr id="3" name="Picture Placeholder 2"/>
          <p:cNvSpPr>
            <a:spLocks noGrp="1"/>
          </p:cNvSpPr>
          <p:nvPr>
            <p:ph type="pic" idx="1"/>
          </p:nvPr>
        </p:nvSpPr>
        <p:spPr/>
      </p:sp>
      <p:sp>
        <p:nvSpPr>
          <p:cNvPr id="4" name="Text Placeholder 3"/>
          <p:cNvSpPr>
            <a:spLocks noGrp="1"/>
          </p:cNvSpPr>
          <p:nvPr>
            <p:ph type="body" sz="half" idx="2"/>
          </p:nvPr>
        </p:nvSpPr>
        <p:spPr>
          <a:xfrm>
            <a:off x="633182" y="6148863"/>
            <a:ext cx="9229344" cy="533400"/>
          </a:xfrm>
        </p:spPr>
        <p:txBody>
          <a:bodyPr/>
          <a:lstStyle/>
          <a:p>
            <a:r>
              <a:rPr lang="en-US" dirty="0" smtClean="0">
                <a:latin typeface="Roboto" pitchFamily="2" charset="0"/>
                <a:ea typeface="Roboto" pitchFamily="2" charset="0"/>
              </a:rPr>
              <a:t>A wireless camera attached to the front of the vehicle serves as a vision provider for the remote operator and is capable of capturing frames of the environment.</a:t>
            </a:r>
            <a:endParaRPr lang="en-US" dirty="0">
              <a:latin typeface="Roboto" pitchFamily="2" charset="0"/>
              <a:ea typeface="Roboto" pitchFamily="2" charset="0"/>
            </a:endParaRPr>
          </a:p>
        </p:txBody>
      </p:sp>
    </p:spTree>
    <p:extLst>
      <p:ext uri="{BB962C8B-B14F-4D97-AF65-F5344CB8AC3E}">
        <p14:creationId xmlns:p14="http://schemas.microsoft.com/office/powerpoint/2010/main" val="3299576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182" y="5609654"/>
            <a:ext cx="10780776" cy="613283"/>
          </a:xfrm>
        </p:spPr>
        <p:txBody>
          <a:bodyPr/>
          <a:lstStyle/>
          <a:p>
            <a:r>
              <a:rPr lang="en-US" dirty="0" smtClean="0">
                <a:solidFill>
                  <a:schemeClr val="bg1"/>
                </a:solidFill>
                <a:latin typeface="Roboto Thin" pitchFamily="2" charset="0"/>
                <a:ea typeface="Roboto Thin" pitchFamily="2" charset="0"/>
              </a:rPr>
              <a:t>MOTORS</a:t>
            </a:r>
            <a:endParaRPr lang="en-US" dirty="0">
              <a:solidFill>
                <a:schemeClr val="bg1"/>
              </a:solidFill>
              <a:latin typeface="Roboto Thin" pitchFamily="2" charset="0"/>
              <a:ea typeface="Roboto Thin" pitchFamily="2" charset="0"/>
            </a:endParaRPr>
          </a:p>
        </p:txBody>
      </p:sp>
      <p:sp>
        <p:nvSpPr>
          <p:cNvPr id="3" name="Picture Placeholder 2"/>
          <p:cNvSpPr>
            <a:spLocks noGrp="1"/>
          </p:cNvSpPr>
          <p:nvPr>
            <p:ph type="pic" idx="1"/>
          </p:nvPr>
        </p:nvSpPr>
        <p:spPr/>
      </p:sp>
      <p:sp>
        <p:nvSpPr>
          <p:cNvPr id="4" name="Text Placeholder 3"/>
          <p:cNvSpPr>
            <a:spLocks noGrp="1"/>
          </p:cNvSpPr>
          <p:nvPr>
            <p:ph type="body" sz="half" idx="2"/>
          </p:nvPr>
        </p:nvSpPr>
        <p:spPr>
          <a:xfrm>
            <a:off x="633182" y="6148863"/>
            <a:ext cx="9229344" cy="533400"/>
          </a:xfrm>
        </p:spPr>
        <p:txBody>
          <a:bodyPr/>
          <a:lstStyle/>
          <a:p>
            <a:r>
              <a:rPr lang="en-US" dirty="0" smtClean="0">
                <a:latin typeface="Roboto" pitchFamily="2" charset="0"/>
                <a:ea typeface="Roboto" pitchFamily="2" charset="0"/>
              </a:rPr>
              <a:t>MP RAIR uses Modified Servo Motors rather than DC Motors for more torque at the cost of speed.</a:t>
            </a:r>
            <a:endParaRPr lang="en-US" dirty="0">
              <a:latin typeface="Roboto" pitchFamily="2" charset="0"/>
              <a:ea typeface="Roboto" pitchFamily="2" charset="0"/>
            </a:endParaRPr>
          </a:p>
        </p:txBody>
      </p:sp>
    </p:spTree>
    <p:extLst>
      <p:ext uri="{BB962C8B-B14F-4D97-AF65-F5344CB8AC3E}">
        <p14:creationId xmlns:p14="http://schemas.microsoft.com/office/powerpoint/2010/main" val="9111606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182" y="5609654"/>
            <a:ext cx="10780776" cy="613283"/>
          </a:xfrm>
        </p:spPr>
        <p:txBody>
          <a:bodyPr/>
          <a:lstStyle/>
          <a:p>
            <a:r>
              <a:rPr lang="en-US" dirty="0" smtClean="0">
                <a:solidFill>
                  <a:schemeClr val="bg1"/>
                </a:solidFill>
                <a:latin typeface="Roboto Thin" pitchFamily="2" charset="0"/>
                <a:ea typeface="Roboto Thin" pitchFamily="2" charset="0"/>
              </a:rPr>
              <a:t>GPS</a:t>
            </a:r>
            <a:endParaRPr lang="en-US" dirty="0">
              <a:solidFill>
                <a:schemeClr val="bg1"/>
              </a:solidFill>
              <a:latin typeface="Roboto Thin" pitchFamily="2" charset="0"/>
              <a:ea typeface="Roboto Thin" pitchFamily="2" charset="0"/>
            </a:endParaRPr>
          </a:p>
        </p:txBody>
      </p:sp>
      <p:sp>
        <p:nvSpPr>
          <p:cNvPr id="3" name="Picture Placeholder 2"/>
          <p:cNvSpPr>
            <a:spLocks noGrp="1"/>
          </p:cNvSpPr>
          <p:nvPr>
            <p:ph type="pic" idx="1"/>
          </p:nvPr>
        </p:nvSpPr>
        <p:spPr/>
      </p:sp>
      <p:sp>
        <p:nvSpPr>
          <p:cNvPr id="4" name="Text Placeholder 3"/>
          <p:cNvSpPr>
            <a:spLocks noGrp="1"/>
          </p:cNvSpPr>
          <p:nvPr>
            <p:ph type="body" sz="half" idx="2"/>
          </p:nvPr>
        </p:nvSpPr>
        <p:spPr>
          <a:xfrm>
            <a:off x="633182" y="6148863"/>
            <a:ext cx="9229344" cy="533400"/>
          </a:xfrm>
        </p:spPr>
        <p:txBody>
          <a:bodyPr/>
          <a:lstStyle/>
          <a:p>
            <a:r>
              <a:rPr lang="en-US" dirty="0" smtClean="0">
                <a:latin typeface="Roboto" pitchFamily="2" charset="0"/>
                <a:ea typeface="Roboto" pitchFamily="2" charset="0"/>
              </a:rPr>
              <a:t>A [name or model] GPS Module used for location and speed informatio</a:t>
            </a:r>
            <a:r>
              <a:rPr lang="en-US" dirty="0" smtClean="0">
                <a:latin typeface="Roboto" pitchFamily="2" charset="0"/>
                <a:ea typeface="Roboto" pitchFamily="2" charset="0"/>
              </a:rPr>
              <a:t>n.</a:t>
            </a:r>
            <a:endParaRPr lang="en-US" dirty="0">
              <a:latin typeface="Roboto" pitchFamily="2" charset="0"/>
              <a:ea typeface="Roboto" pitchFamily="2" charset="0"/>
            </a:endParaRPr>
          </a:p>
        </p:txBody>
      </p:sp>
    </p:spTree>
    <p:extLst>
      <p:ext uri="{BB962C8B-B14F-4D97-AF65-F5344CB8AC3E}">
        <p14:creationId xmlns:p14="http://schemas.microsoft.com/office/powerpoint/2010/main" val="37709566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182" y="5609654"/>
            <a:ext cx="10780776" cy="613283"/>
          </a:xfrm>
        </p:spPr>
        <p:txBody>
          <a:bodyPr/>
          <a:lstStyle/>
          <a:p>
            <a:r>
              <a:rPr lang="en-US" dirty="0" smtClean="0">
                <a:solidFill>
                  <a:schemeClr val="bg1"/>
                </a:solidFill>
                <a:latin typeface="Roboto Thin" pitchFamily="2" charset="0"/>
                <a:ea typeface="Roboto Thin" pitchFamily="2" charset="0"/>
              </a:rPr>
              <a:t>WIRELESS COMMUNICATION</a:t>
            </a:r>
            <a:endParaRPr lang="en-US" dirty="0">
              <a:solidFill>
                <a:schemeClr val="bg1"/>
              </a:solidFill>
              <a:latin typeface="Roboto Thin" pitchFamily="2" charset="0"/>
              <a:ea typeface="Roboto Thin" pitchFamily="2" charset="0"/>
            </a:endParaRPr>
          </a:p>
        </p:txBody>
      </p:sp>
      <p:sp>
        <p:nvSpPr>
          <p:cNvPr id="3" name="Picture Placeholder 2"/>
          <p:cNvSpPr>
            <a:spLocks noGrp="1"/>
          </p:cNvSpPr>
          <p:nvPr>
            <p:ph type="pic" idx="1"/>
          </p:nvPr>
        </p:nvSpPr>
        <p:spPr/>
      </p:sp>
      <p:sp>
        <p:nvSpPr>
          <p:cNvPr id="4" name="Text Placeholder 3"/>
          <p:cNvSpPr>
            <a:spLocks noGrp="1"/>
          </p:cNvSpPr>
          <p:nvPr>
            <p:ph type="body" sz="half" idx="2"/>
          </p:nvPr>
        </p:nvSpPr>
        <p:spPr>
          <a:xfrm>
            <a:off x="633182" y="6148863"/>
            <a:ext cx="9229344" cy="533400"/>
          </a:xfrm>
        </p:spPr>
        <p:txBody>
          <a:bodyPr/>
          <a:lstStyle/>
          <a:p>
            <a:r>
              <a:rPr lang="en-US" dirty="0" smtClean="0">
                <a:latin typeface="Roboto" pitchFamily="2" charset="0"/>
                <a:ea typeface="Roboto" pitchFamily="2" charset="0"/>
              </a:rPr>
              <a:t>Wireless Communication is handled by 2 nRF24L01modules connected to 2 </a:t>
            </a:r>
            <a:r>
              <a:rPr lang="en-US" dirty="0" err="1" smtClean="0">
                <a:latin typeface="Roboto" pitchFamily="2" charset="0"/>
                <a:ea typeface="Roboto" pitchFamily="2" charset="0"/>
              </a:rPr>
              <a:t>Arduino</a:t>
            </a:r>
            <a:r>
              <a:rPr lang="en-US" dirty="0" smtClean="0">
                <a:latin typeface="Roboto" pitchFamily="2" charset="0"/>
                <a:ea typeface="Roboto" pitchFamily="2" charset="0"/>
              </a:rPr>
              <a:t> Boards.</a:t>
            </a:r>
            <a:endParaRPr lang="en-US" dirty="0">
              <a:latin typeface="Roboto" pitchFamily="2" charset="0"/>
              <a:ea typeface="Roboto" pitchFamily="2" charset="0"/>
            </a:endParaRPr>
          </a:p>
        </p:txBody>
      </p:sp>
    </p:spTree>
    <p:extLst>
      <p:ext uri="{BB962C8B-B14F-4D97-AF65-F5344CB8AC3E}">
        <p14:creationId xmlns:p14="http://schemas.microsoft.com/office/powerpoint/2010/main" val="36833393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182" y="5609654"/>
            <a:ext cx="10780776" cy="613283"/>
          </a:xfrm>
        </p:spPr>
        <p:txBody>
          <a:bodyPr/>
          <a:lstStyle/>
          <a:p>
            <a:r>
              <a:rPr lang="en-US" dirty="0" smtClean="0">
                <a:solidFill>
                  <a:schemeClr val="bg1"/>
                </a:solidFill>
                <a:latin typeface="Roboto Thin" pitchFamily="2" charset="0"/>
                <a:ea typeface="Roboto Thin" pitchFamily="2" charset="0"/>
              </a:rPr>
              <a:t>PCB</a:t>
            </a:r>
            <a:endParaRPr lang="en-US" dirty="0">
              <a:solidFill>
                <a:schemeClr val="bg1"/>
              </a:solidFill>
              <a:latin typeface="Roboto Thin" pitchFamily="2" charset="0"/>
              <a:ea typeface="Roboto Thin" pitchFamily="2" charset="0"/>
            </a:endParaRPr>
          </a:p>
        </p:txBody>
      </p:sp>
      <p:sp>
        <p:nvSpPr>
          <p:cNvPr id="3" name="Picture Placeholder 2"/>
          <p:cNvSpPr>
            <a:spLocks noGrp="1"/>
          </p:cNvSpPr>
          <p:nvPr>
            <p:ph type="pic" idx="1"/>
          </p:nvPr>
        </p:nvSpPr>
        <p:spPr/>
      </p:sp>
      <p:sp>
        <p:nvSpPr>
          <p:cNvPr id="4" name="Text Placeholder 3"/>
          <p:cNvSpPr>
            <a:spLocks noGrp="1"/>
          </p:cNvSpPr>
          <p:nvPr>
            <p:ph type="body" sz="half" idx="2"/>
          </p:nvPr>
        </p:nvSpPr>
        <p:spPr>
          <a:xfrm>
            <a:off x="633182" y="6148863"/>
            <a:ext cx="9229344" cy="533400"/>
          </a:xfrm>
        </p:spPr>
        <p:txBody>
          <a:bodyPr/>
          <a:lstStyle/>
          <a:p>
            <a:r>
              <a:rPr lang="en-US" dirty="0" smtClean="0">
                <a:latin typeface="Roboto" pitchFamily="2" charset="0"/>
                <a:ea typeface="Roboto" pitchFamily="2" charset="0"/>
              </a:rPr>
              <a:t>The Printed Circuit Board (PCB) is the component that holds all these components together in a tidy, organized way providing the necessary wiring with each other and </a:t>
            </a:r>
            <a:r>
              <a:rPr lang="en-US" dirty="0" err="1" smtClean="0">
                <a:latin typeface="Roboto" pitchFamily="2" charset="0"/>
                <a:ea typeface="Roboto" pitchFamily="2" charset="0"/>
              </a:rPr>
              <a:t>Arduino</a:t>
            </a:r>
            <a:r>
              <a:rPr lang="en-US" dirty="0" smtClean="0">
                <a:latin typeface="Roboto" pitchFamily="2" charset="0"/>
                <a:ea typeface="Roboto" pitchFamily="2" charset="0"/>
              </a:rPr>
              <a:t>.</a:t>
            </a:r>
            <a:endParaRPr lang="en-US" dirty="0">
              <a:latin typeface="Roboto" pitchFamily="2" charset="0"/>
              <a:ea typeface="Roboto" pitchFamily="2" charset="0"/>
            </a:endParaRPr>
          </a:p>
        </p:txBody>
      </p:sp>
    </p:spTree>
    <p:extLst>
      <p:ext uri="{BB962C8B-B14F-4D97-AF65-F5344CB8AC3E}">
        <p14:creationId xmlns:p14="http://schemas.microsoft.com/office/powerpoint/2010/main" val="111697350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211" y="2592284"/>
            <a:ext cx="10772775" cy="1658198"/>
          </a:xfrm>
        </p:spPr>
        <p:txBody>
          <a:bodyPr/>
          <a:lstStyle/>
          <a:p>
            <a:pPr algn="ctr"/>
            <a:r>
              <a:rPr lang="en-US" dirty="0" smtClean="0">
                <a:solidFill>
                  <a:schemeClr val="tx1"/>
                </a:solidFill>
                <a:latin typeface="Roboto Thin" pitchFamily="2" charset="0"/>
                <a:ea typeface="Roboto Thin" pitchFamily="2" charset="0"/>
              </a:rPr>
              <a:t>Bosnia and Herzegovina…</a:t>
            </a:r>
            <a:endParaRPr lang="en-US" dirty="0">
              <a:solidFill>
                <a:schemeClr val="tx1"/>
              </a:solidFill>
              <a:latin typeface="Roboto Thin" pitchFamily="2" charset="0"/>
              <a:ea typeface="Roboto Thin" pitchFamily="2" charset="0"/>
            </a:endParaRPr>
          </a:p>
        </p:txBody>
      </p:sp>
    </p:spTree>
    <p:extLst>
      <p:ext uri="{BB962C8B-B14F-4D97-AF65-F5344CB8AC3E}">
        <p14:creationId xmlns:p14="http://schemas.microsoft.com/office/powerpoint/2010/main" val="21192156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182" y="5609654"/>
            <a:ext cx="10780776" cy="613283"/>
          </a:xfrm>
        </p:spPr>
        <p:txBody>
          <a:bodyPr/>
          <a:lstStyle/>
          <a:p>
            <a:r>
              <a:rPr lang="en-US" dirty="0" smtClean="0">
                <a:solidFill>
                  <a:schemeClr val="bg1"/>
                </a:solidFill>
                <a:latin typeface="Roboto Thin" pitchFamily="2" charset="0"/>
                <a:ea typeface="Roboto Thin" pitchFamily="2" charset="0"/>
              </a:rPr>
              <a:t>THE BRAIN – ARDUINO </a:t>
            </a:r>
            <a:endParaRPr lang="en-US" dirty="0">
              <a:solidFill>
                <a:schemeClr val="bg1"/>
              </a:solidFill>
              <a:latin typeface="Roboto Thin" pitchFamily="2" charset="0"/>
              <a:ea typeface="Roboto Thin" pitchFamily="2" charset="0"/>
            </a:endParaRPr>
          </a:p>
        </p:txBody>
      </p:sp>
      <p:sp>
        <p:nvSpPr>
          <p:cNvPr id="3" name="Picture Placeholder 2"/>
          <p:cNvSpPr>
            <a:spLocks noGrp="1"/>
          </p:cNvSpPr>
          <p:nvPr>
            <p:ph type="pic" idx="1"/>
          </p:nvPr>
        </p:nvSpPr>
        <p:spPr/>
      </p:sp>
      <p:sp>
        <p:nvSpPr>
          <p:cNvPr id="4" name="Text Placeholder 3"/>
          <p:cNvSpPr>
            <a:spLocks noGrp="1"/>
          </p:cNvSpPr>
          <p:nvPr>
            <p:ph type="body" sz="half" idx="2"/>
          </p:nvPr>
        </p:nvSpPr>
        <p:spPr>
          <a:xfrm>
            <a:off x="633182" y="6148863"/>
            <a:ext cx="9229344" cy="533400"/>
          </a:xfrm>
        </p:spPr>
        <p:txBody>
          <a:bodyPr/>
          <a:lstStyle/>
          <a:p>
            <a:r>
              <a:rPr lang="en-US" dirty="0" err="1" smtClean="0">
                <a:latin typeface="Roboto" pitchFamily="2" charset="0"/>
                <a:ea typeface="Roboto" pitchFamily="2" charset="0"/>
              </a:rPr>
              <a:t>Arduino</a:t>
            </a:r>
            <a:r>
              <a:rPr lang="en-US" dirty="0" smtClean="0">
                <a:latin typeface="Roboto" pitchFamily="2" charset="0"/>
                <a:ea typeface="Roboto" pitchFamily="2" charset="0"/>
              </a:rPr>
              <a:t> is so called “the brain” of MP RAIR. It gets components work in harmony. It’s th</a:t>
            </a:r>
            <a:r>
              <a:rPr lang="en-US" dirty="0" smtClean="0">
                <a:latin typeface="Roboto" pitchFamily="2" charset="0"/>
                <a:ea typeface="Roboto" pitchFamily="2" charset="0"/>
              </a:rPr>
              <a:t>e thing that does the calculations and acts accordingly when necessary.</a:t>
            </a:r>
            <a:endParaRPr lang="en-US" dirty="0">
              <a:latin typeface="Roboto" pitchFamily="2" charset="0"/>
              <a:ea typeface="Roboto" pitchFamily="2" charset="0"/>
            </a:endParaRPr>
          </a:p>
        </p:txBody>
      </p:sp>
    </p:spTree>
    <p:extLst>
      <p:ext uri="{BB962C8B-B14F-4D97-AF65-F5344CB8AC3E}">
        <p14:creationId xmlns:p14="http://schemas.microsoft.com/office/powerpoint/2010/main" val="42745013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Rectangle 4"/>
          <p:cNvSpPr/>
          <p:nvPr/>
        </p:nvSpPr>
        <p:spPr>
          <a:xfrm>
            <a:off x="5310808" y="4109831"/>
            <a:ext cx="1570383" cy="467138"/>
          </a:xfrm>
          <a:prstGeom prst="rect">
            <a:avLst/>
          </a:prstGeom>
          <a:solidFill>
            <a:schemeClr val="accent1"/>
          </a:solidFill>
          <a:ln>
            <a:noFill/>
          </a:ln>
          <a:effectLst>
            <a:glow rad="228600">
              <a:schemeClr val="tx1">
                <a:lumMod val="85000"/>
                <a:lumOff val="15000"/>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solidFill>
                  <a:schemeClr val="tx1"/>
                </a:solidFill>
                <a:latin typeface="Roboto" pitchFamily="2" charset="0"/>
                <a:ea typeface="Roboto" pitchFamily="2" charset="0"/>
              </a:rPr>
              <a:t>Arduino</a:t>
            </a:r>
            <a:r>
              <a:rPr lang="en-US" sz="1600" dirty="0" smtClean="0">
                <a:solidFill>
                  <a:schemeClr val="tx1"/>
                </a:solidFill>
                <a:latin typeface="Roboto" pitchFamily="2" charset="0"/>
                <a:ea typeface="Roboto" pitchFamily="2" charset="0"/>
              </a:rPr>
              <a:t> Mega</a:t>
            </a:r>
            <a:endParaRPr lang="en-US" sz="1600" dirty="0">
              <a:solidFill>
                <a:schemeClr val="tx1"/>
              </a:solidFill>
              <a:latin typeface="Roboto" pitchFamily="2" charset="0"/>
              <a:ea typeface="Roboto" pitchFamily="2" charset="0"/>
            </a:endParaRPr>
          </a:p>
        </p:txBody>
      </p:sp>
      <p:sp>
        <p:nvSpPr>
          <p:cNvPr id="6" name="Rectangle 5"/>
          <p:cNvSpPr/>
          <p:nvPr/>
        </p:nvSpPr>
        <p:spPr>
          <a:xfrm>
            <a:off x="1467677" y="2284344"/>
            <a:ext cx="1663148" cy="467138"/>
          </a:xfrm>
          <a:prstGeom prst="rect">
            <a:avLst/>
          </a:prstGeom>
          <a:ln>
            <a:noFill/>
          </a:ln>
          <a:effectLst>
            <a:glow rad="228600">
              <a:schemeClr val="tx1">
                <a:lumMod val="85000"/>
                <a:lumOff val="15000"/>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Roboto" pitchFamily="2" charset="0"/>
                <a:ea typeface="Roboto" pitchFamily="2" charset="0"/>
              </a:rPr>
              <a:t>Metal Detector</a:t>
            </a:r>
            <a:endParaRPr lang="en-US" sz="1600" dirty="0">
              <a:solidFill>
                <a:schemeClr val="tx1"/>
              </a:solidFill>
              <a:latin typeface="Roboto" pitchFamily="2" charset="0"/>
              <a:ea typeface="Roboto" pitchFamily="2" charset="0"/>
            </a:endParaRPr>
          </a:p>
        </p:txBody>
      </p:sp>
      <p:sp>
        <p:nvSpPr>
          <p:cNvPr id="7" name="Rectangle 6"/>
          <p:cNvSpPr/>
          <p:nvPr/>
        </p:nvSpPr>
        <p:spPr>
          <a:xfrm>
            <a:off x="5310808" y="2284344"/>
            <a:ext cx="1570383" cy="467138"/>
          </a:xfrm>
          <a:prstGeom prst="rect">
            <a:avLst/>
          </a:prstGeom>
          <a:ln>
            <a:noFill/>
          </a:ln>
          <a:effectLst>
            <a:glow rad="228600">
              <a:schemeClr val="tx1">
                <a:lumMod val="85000"/>
                <a:lumOff val="15000"/>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Roboto" pitchFamily="2" charset="0"/>
                <a:ea typeface="Roboto" pitchFamily="2" charset="0"/>
              </a:rPr>
              <a:t>Wireless</a:t>
            </a:r>
            <a:endParaRPr lang="en-US" dirty="0">
              <a:solidFill>
                <a:schemeClr val="tx1"/>
              </a:solidFill>
              <a:latin typeface="Roboto" pitchFamily="2" charset="0"/>
              <a:ea typeface="Roboto" pitchFamily="2" charset="0"/>
            </a:endParaRPr>
          </a:p>
        </p:txBody>
      </p:sp>
      <p:sp>
        <p:nvSpPr>
          <p:cNvPr id="8" name="Rectangle 7"/>
          <p:cNvSpPr/>
          <p:nvPr/>
        </p:nvSpPr>
        <p:spPr>
          <a:xfrm>
            <a:off x="9061174" y="4109831"/>
            <a:ext cx="1570383" cy="467138"/>
          </a:xfrm>
          <a:prstGeom prst="rect">
            <a:avLst/>
          </a:prstGeom>
          <a:ln>
            <a:noFill/>
          </a:ln>
          <a:effectLst>
            <a:glow rad="228600">
              <a:schemeClr val="tx1">
                <a:lumMod val="85000"/>
                <a:lumOff val="15000"/>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Roboto" pitchFamily="2" charset="0"/>
                <a:ea typeface="Roboto" pitchFamily="2" charset="0"/>
              </a:rPr>
              <a:t>GPS</a:t>
            </a:r>
            <a:endParaRPr lang="en-US" dirty="0">
              <a:solidFill>
                <a:schemeClr val="tx1"/>
              </a:solidFill>
              <a:latin typeface="Roboto" pitchFamily="2" charset="0"/>
              <a:ea typeface="Roboto" pitchFamily="2" charset="0"/>
            </a:endParaRPr>
          </a:p>
        </p:txBody>
      </p:sp>
      <p:sp>
        <p:nvSpPr>
          <p:cNvPr id="9" name="Rectangle 8"/>
          <p:cNvSpPr/>
          <p:nvPr/>
        </p:nvSpPr>
        <p:spPr>
          <a:xfrm>
            <a:off x="5310807" y="5935318"/>
            <a:ext cx="1570383" cy="467138"/>
          </a:xfrm>
          <a:prstGeom prst="rect">
            <a:avLst/>
          </a:prstGeom>
          <a:ln>
            <a:noFill/>
          </a:ln>
          <a:effectLst>
            <a:glow rad="228600">
              <a:schemeClr val="tx1">
                <a:lumMod val="85000"/>
                <a:lumOff val="15000"/>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Roboto" pitchFamily="2" charset="0"/>
                <a:ea typeface="Roboto" pitchFamily="2" charset="0"/>
              </a:rPr>
              <a:t>Motors</a:t>
            </a:r>
            <a:endParaRPr lang="en-US" dirty="0">
              <a:solidFill>
                <a:schemeClr val="tx1"/>
              </a:solidFill>
              <a:latin typeface="Roboto" pitchFamily="2" charset="0"/>
              <a:ea typeface="Roboto" pitchFamily="2" charset="0"/>
            </a:endParaRPr>
          </a:p>
        </p:txBody>
      </p:sp>
      <p:cxnSp>
        <p:nvCxnSpPr>
          <p:cNvPr id="15" name="Straight Connector 14"/>
          <p:cNvCxnSpPr/>
          <p:nvPr/>
        </p:nvCxnSpPr>
        <p:spPr>
          <a:xfrm>
            <a:off x="2299251" y="2842591"/>
            <a:ext cx="0" cy="1500809"/>
          </a:xfrm>
          <a:prstGeom prst="line">
            <a:avLst/>
          </a:prstGeom>
          <a:effectLst>
            <a:glow rad="228600">
              <a:schemeClr val="tx1">
                <a:lumMod val="85000"/>
                <a:lumOff val="15000"/>
                <a:alpha val="10000"/>
              </a:schemeClr>
            </a:glo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299251" y="4343400"/>
            <a:ext cx="2898914" cy="0"/>
          </a:xfrm>
          <a:prstGeom prst="straightConnector1">
            <a:avLst/>
          </a:prstGeom>
          <a:ln>
            <a:tailEnd type="triangle"/>
          </a:ln>
          <a:effectLst>
            <a:glow rad="228600">
              <a:schemeClr val="tx1">
                <a:lumMod val="85000"/>
                <a:lumOff val="15000"/>
                <a:alpha val="10000"/>
              </a:schemeClr>
            </a:glo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6095998" y="2852530"/>
            <a:ext cx="0" cy="1162879"/>
          </a:xfrm>
          <a:prstGeom prst="straightConnector1">
            <a:avLst/>
          </a:prstGeom>
          <a:ln>
            <a:tailEnd type="triangle"/>
          </a:ln>
          <a:effectLst>
            <a:glow rad="228600">
              <a:schemeClr val="tx1">
                <a:lumMod val="85000"/>
                <a:lumOff val="15000"/>
                <a:alpha val="10000"/>
              </a:schemeClr>
            </a:glow>
          </a:effectLst>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6095998" y="4661452"/>
            <a:ext cx="0" cy="1162879"/>
          </a:xfrm>
          <a:prstGeom prst="straightConnector1">
            <a:avLst/>
          </a:prstGeom>
          <a:ln>
            <a:tailEnd type="triangle"/>
          </a:ln>
          <a:effectLst>
            <a:glow rad="228600">
              <a:schemeClr val="tx1">
                <a:lumMod val="85000"/>
                <a:lumOff val="15000"/>
                <a:alpha val="10000"/>
              </a:schemeClr>
            </a:glow>
          </a:effectLst>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967330" y="4343400"/>
            <a:ext cx="1997766" cy="0"/>
          </a:xfrm>
          <a:prstGeom prst="straightConnector1">
            <a:avLst/>
          </a:prstGeom>
          <a:ln>
            <a:tailEnd type="triangle"/>
          </a:ln>
          <a:effectLst>
            <a:glow rad="228600">
              <a:schemeClr val="tx1">
                <a:lumMod val="85000"/>
                <a:lumOff val="15000"/>
                <a:alpha val="10000"/>
              </a:schemeClr>
            </a:glow>
          </a:effectLst>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9846365" y="2517913"/>
            <a:ext cx="0" cy="1497496"/>
          </a:xfrm>
          <a:prstGeom prst="line">
            <a:avLst/>
          </a:prstGeom>
          <a:effectLst>
            <a:glow rad="228600">
              <a:schemeClr val="tx1">
                <a:lumMod val="85000"/>
                <a:lumOff val="15000"/>
                <a:alpha val="10000"/>
              </a:schemeClr>
            </a:glow>
          </a:effectLst>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6967330" y="2517913"/>
            <a:ext cx="2879035" cy="0"/>
          </a:xfrm>
          <a:prstGeom prst="straightConnector1">
            <a:avLst/>
          </a:prstGeom>
          <a:ln>
            <a:tailEnd type="triangle"/>
          </a:ln>
          <a:effectLst>
            <a:glow rad="228600">
              <a:schemeClr val="tx1">
                <a:lumMod val="85000"/>
                <a:lumOff val="15000"/>
                <a:alpha val="10000"/>
              </a:schemeClr>
            </a:glow>
          </a:effectLst>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4994410" y="1260612"/>
            <a:ext cx="2203176" cy="467138"/>
          </a:xfrm>
          <a:prstGeom prst="rect">
            <a:avLst/>
          </a:prstGeom>
          <a:ln>
            <a:noFill/>
          </a:ln>
          <a:effectLst>
            <a:glow rad="228600">
              <a:schemeClr val="tx1">
                <a:lumMod val="85000"/>
                <a:lumOff val="15000"/>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Roboto" pitchFamily="2" charset="0"/>
                <a:ea typeface="Roboto" pitchFamily="2" charset="0"/>
              </a:rPr>
              <a:t>Controlling Device</a:t>
            </a:r>
            <a:endParaRPr lang="en-US" dirty="0">
              <a:solidFill>
                <a:schemeClr val="tx1"/>
              </a:solidFill>
              <a:latin typeface="Roboto" pitchFamily="2" charset="0"/>
              <a:ea typeface="Roboto" pitchFamily="2" charset="0"/>
            </a:endParaRPr>
          </a:p>
        </p:txBody>
      </p:sp>
      <p:cxnSp>
        <p:nvCxnSpPr>
          <p:cNvPr id="39" name="Straight Arrow Connector 38"/>
          <p:cNvCxnSpPr/>
          <p:nvPr/>
        </p:nvCxnSpPr>
        <p:spPr>
          <a:xfrm flipV="1">
            <a:off x="6052930" y="1818861"/>
            <a:ext cx="0" cy="367748"/>
          </a:xfrm>
          <a:prstGeom prst="straightConnector1">
            <a:avLst/>
          </a:prstGeom>
          <a:ln>
            <a:tailEnd type="triangle"/>
          </a:ln>
          <a:effectLst>
            <a:glow rad="228600">
              <a:schemeClr val="tx1">
                <a:lumMod val="85000"/>
                <a:lumOff val="15000"/>
                <a:alpha val="10000"/>
              </a:schemeClr>
            </a:glow>
          </a:effectLst>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6172200" y="1828800"/>
            <a:ext cx="0" cy="367748"/>
          </a:xfrm>
          <a:prstGeom prst="straightConnector1">
            <a:avLst/>
          </a:prstGeom>
          <a:ln>
            <a:tailEnd type="triangle"/>
          </a:ln>
          <a:effectLst>
            <a:glow rad="228600">
              <a:schemeClr val="tx1">
                <a:lumMod val="85000"/>
                <a:lumOff val="15000"/>
                <a:alpha val="10000"/>
              </a:schemeClr>
            </a:glow>
          </a:effectLst>
        </p:spPr>
        <p:style>
          <a:lnRef idx="1">
            <a:schemeClr val="accent1"/>
          </a:lnRef>
          <a:fillRef idx="0">
            <a:schemeClr val="accent1"/>
          </a:fillRef>
          <a:effectRef idx="0">
            <a:schemeClr val="accent1"/>
          </a:effectRef>
          <a:fontRef idx="minor">
            <a:schemeClr val="tx1"/>
          </a:fontRef>
        </p:style>
      </p:cxnSp>
      <p:sp>
        <p:nvSpPr>
          <p:cNvPr id="45" name="Subtitle 2"/>
          <p:cNvSpPr txBox="1">
            <a:spLocks/>
          </p:cNvSpPr>
          <p:nvPr/>
        </p:nvSpPr>
        <p:spPr>
          <a:xfrm>
            <a:off x="281013" y="332459"/>
            <a:ext cx="11096048" cy="591368"/>
          </a:xfrm>
          <a:prstGeom prst="rect">
            <a:avLst/>
          </a:prstGeom>
        </p:spPr>
        <p:txBody>
          <a:bodyPr>
            <a:no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buNone/>
            </a:pPr>
            <a:r>
              <a:rPr lang="en-US" sz="4000" dirty="0" smtClean="0">
                <a:solidFill>
                  <a:schemeClr val="bg1"/>
                </a:solidFill>
                <a:latin typeface="Roboto Thin" pitchFamily="2" charset="0"/>
                <a:ea typeface="Roboto Thin" pitchFamily="2" charset="0"/>
              </a:rPr>
              <a:t>WORK FLOW</a:t>
            </a:r>
            <a:endParaRPr lang="en-US" sz="4000" dirty="0" smtClean="0">
              <a:solidFill>
                <a:schemeClr val="bg1"/>
              </a:solidFill>
              <a:latin typeface="Roboto Thin" pitchFamily="2" charset="0"/>
              <a:ea typeface="Roboto Thin" pitchFamily="2" charset="0"/>
            </a:endParaRPr>
          </a:p>
        </p:txBody>
      </p:sp>
      <p:sp>
        <p:nvSpPr>
          <p:cNvPr id="46" name="TextBox 45"/>
          <p:cNvSpPr txBox="1"/>
          <p:nvPr/>
        </p:nvSpPr>
        <p:spPr>
          <a:xfrm>
            <a:off x="3091069" y="2244588"/>
            <a:ext cx="1162879" cy="577081"/>
          </a:xfrm>
          <a:prstGeom prst="rect">
            <a:avLst/>
          </a:prstGeom>
          <a:noFill/>
        </p:spPr>
        <p:txBody>
          <a:bodyPr wrap="square" rtlCol="0">
            <a:spAutoFit/>
          </a:bodyPr>
          <a:lstStyle/>
          <a:p>
            <a:r>
              <a:rPr lang="en-US" sz="1050" dirty="0" smtClean="0">
                <a:solidFill>
                  <a:schemeClr val="bg1"/>
                </a:solidFill>
                <a:latin typeface="Roboto" pitchFamily="2" charset="0"/>
                <a:ea typeface="Roboto" pitchFamily="2" charset="0"/>
              </a:rPr>
              <a:t>Signals </a:t>
            </a:r>
            <a:r>
              <a:rPr lang="en-US" sz="1050" dirty="0" err="1" smtClean="0">
                <a:solidFill>
                  <a:schemeClr val="bg1"/>
                </a:solidFill>
                <a:latin typeface="Roboto" pitchFamily="2" charset="0"/>
                <a:ea typeface="Roboto" pitchFamily="2" charset="0"/>
              </a:rPr>
              <a:t>Arduino</a:t>
            </a:r>
            <a:r>
              <a:rPr lang="en-US" sz="1050" dirty="0" smtClean="0">
                <a:solidFill>
                  <a:schemeClr val="bg1"/>
                </a:solidFill>
                <a:latin typeface="Roboto" pitchFamily="2" charset="0"/>
                <a:ea typeface="Roboto" pitchFamily="2" charset="0"/>
              </a:rPr>
              <a:t> upon mine detection.</a:t>
            </a:r>
            <a:endParaRPr lang="en-US" sz="1050" dirty="0">
              <a:solidFill>
                <a:schemeClr val="bg1"/>
              </a:solidFill>
              <a:latin typeface="Roboto" pitchFamily="2" charset="0"/>
              <a:ea typeface="Roboto" pitchFamily="2" charset="0"/>
            </a:endParaRPr>
          </a:p>
        </p:txBody>
      </p:sp>
      <p:sp>
        <p:nvSpPr>
          <p:cNvPr id="47" name="TextBox 46"/>
          <p:cNvSpPr txBox="1"/>
          <p:nvPr/>
        </p:nvSpPr>
        <p:spPr>
          <a:xfrm>
            <a:off x="7155640" y="1222451"/>
            <a:ext cx="3347376" cy="577081"/>
          </a:xfrm>
          <a:prstGeom prst="rect">
            <a:avLst/>
          </a:prstGeom>
          <a:noFill/>
        </p:spPr>
        <p:txBody>
          <a:bodyPr wrap="square" rtlCol="0">
            <a:spAutoFit/>
          </a:bodyPr>
          <a:lstStyle/>
          <a:p>
            <a:r>
              <a:rPr lang="en-US" sz="1050" dirty="0" smtClean="0">
                <a:solidFill>
                  <a:schemeClr val="bg1"/>
                </a:solidFill>
                <a:latin typeface="Roboto" pitchFamily="2" charset="0"/>
                <a:ea typeface="Roboto" pitchFamily="2" charset="0"/>
              </a:rPr>
              <a:t>Sends commands to </a:t>
            </a:r>
            <a:r>
              <a:rPr lang="en-US" sz="1050" dirty="0" err="1" smtClean="0">
                <a:solidFill>
                  <a:schemeClr val="bg1"/>
                </a:solidFill>
                <a:latin typeface="Roboto" pitchFamily="2" charset="0"/>
                <a:ea typeface="Roboto" pitchFamily="2" charset="0"/>
              </a:rPr>
              <a:t>Arduino</a:t>
            </a:r>
            <a:r>
              <a:rPr lang="en-US" sz="1050" dirty="0" smtClean="0">
                <a:solidFill>
                  <a:schemeClr val="bg1"/>
                </a:solidFill>
                <a:latin typeface="Roboto" pitchFamily="2" charset="0"/>
                <a:ea typeface="Roboto" pitchFamily="2" charset="0"/>
              </a:rPr>
              <a:t> on how to move and interact. In the meantime it also receives information about mine coordinates, vehicle location…</a:t>
            </a:r>
            <a:endParaRPr lang="en-US" sz="1050" dirty="0">
              <a:solidFill>
                <a:schemeClr val="bg1"/>
              </a:solidFill>
              <a:latin typeface="Roboto" pitchFamily="2" charset="0"/>
              <a:ea typeface="Roboto" pitchFamily="2" charset="0"/>
            </a:endParaRPr>
          </a:p>
        </p:txBody>
      </p:sp>
      <p:sp>
        <p:nvSpPr>
          <p:cNvPr id="48" name="TextBox 47"/>
          <p:cNvSpPr txBox="1"/>
          <p:nvPr/>
        </p:nvSpPr>
        <p:spPr>
          <a:xfrm>
            <a:off x="4149922" y="2208737"/>
            <a:ext cx="1208590" cy="584775"/>
          </a:xfrm>
          <a:prstGeom prst="rect">
            <a:avLst/>
          </a:prstGeom>
          <a:noFill/>
        </p:spPr>
        <p:txBody>
          <a:bodyPr wrap="square" rtlCol="0">
            <a:spAutoFit/>
          </a:bodyPr>
          <a:lstStyle/>
          <a:p>
            <a:pPr algn="r"/>
            <a:r>
              <a:rPr lang="en-US" sz="800" dirty="0" smtClean="0">
                <a:solidFill>
                  <a:schemeClr val="bg1"/>
                </a:solidFill>
                <a:latin typeface="Roboto" pitchFamily="2" charset="0"/>
                <a:ea typeface="Roboto" pitchFamily="2" charset="0"/>
              </a:rPr>
              <a:t>Provides communication between master and robot.</a:t>
            </a:r>
            <a:endParaRPr lang="en-US" sz="800" dirty="0">
              <a:solidFill>
                <a:schemeClr val="bg1"/>
              </a:solidFill>
              <a:latin typeface="Roboto" pitchFamily="2" charset="0"/>
              <a:ea typeface="Roboto" pitchFamily="2" charset="0"/>
            </a:endParaRPr>
          </a:p>
        </p:txBody>
      </p:sp>
      <p:sp>
        <p:nvSpPr>
          <p:cNvPr id="49" name="TextBox 48"/>
          <p:cNvSpPr txBox="1"/>
          <p:nvPr/>
        </p:nvSpPr>
        <p:spPr>
          <a:xfrm>
            <a:off x="10589612" y="4074790"/>
            <a:ext cx="1406645" cy="553998"/>
          </a:xfrm>
          <a:prstGeom prst="rect">
            <a:avLst/>
          </a:prstGeom>
          <a:noFill/>
        </p:spPr>
        <p:txBody>
          <a:bodyPr wrap="square" rtlCol="0">
            <a:spAutoFit/>
          </a:bodyPr>
          <a:lstStyle/>
          <a:p>
            <a:r>
              <a:rPr lang="en-US" sz="1000" dirty="0" smtClean="0">
                <a:solidFill>
                  <a:schemeClr val="bg1"/>
                </a:solidFill>
                <a:latin typeface="Roboto" pitchFamily="2" charset="0"/>
                <a:ea typeface="Roboto" pitchFamily="2" charset="0"/>
              </a:rPr>
              <a:t>Provides information such as coordinates and speed.</a:t>
            </a:r>
            <a:endParaRPr lang="en-US" sz="1000" dirty="0">
              <a:solidFill>
                <a:schemeClr val="bg1"/>
              </a:solidFill>
              <a:latin typeface="Roboto" pitchFamily="2" charset="0"/>
              <a:ea typeface="Roboto" pitchFamily="2" charset="0"/>
            </a:endParaRPr>
          </a:p>
        </p:txBody>
      </p:sp>
      <p:sp>
        <p:nvSpPr>
          <p:cNvPr id="50" name="TextBox 49"/>
          <p:cNvSpPr txBox="1"/>
          <p:nvPr/>
        </p:nvSpPr>
        <p:spPr>
          <a:xfrm>
            <a:off x="6847634" y="5885393"/>
            <a:ext cx="2213540" cy="577081"/>
          </a:xfrm>
          <a:prstGeom prst="rect">
            <a:avLst/>
          </a:prstGeom>
          <a:noFill/>
        </p:spPr>
        <p:txBody>
          <a:bodyPr wrap="square" rtlCol="0">
            <a:spAutoFit/>
          </a:bodyPr>
          <a:lstStyle/>
          <a:p>
            <a:r>
              <a:rPr lang="en-US" sz="1050" dirty="0" smtClean="0">
                <a:solidFill>
                  <a:schemeClr val="bg1"/>
                </a:solidFill>
                <a:latin typeface="Roboto" pitchFamily="2" charset="0"/>
                <a:ea typeface="Roboto" pitchFamily="2" charset="0"/>
              </a:rPr>
              <a:t>Provide movement to the vehicle according to commands issued by </a:t>
            </a:r>
            <a:r>
              <a:rPr lang="en-US" sz="1050" dirty="0" err="1" smtClean="0">
                <a:solidFill>
                  <a:schemeClr val="bg1"/>
                </a:solidFill>
                <a:latin typeface="Roboto" pitchFamily="2" charset="0"/>
                <a:ea typeface="Roboto" pitchFamily="2" charset="0"/>
              </a:rPr>
              <a:t>Arduino</a:t>
            </a:r>
            <a:r>
              <a:rPr lang="en-US" sz="1050" dirty="0" smtClean="0">
                <a:solidFill>
                  <a:schemeClr val="bg1"/>
                </a:solidFill>
                <a:latin typeface="Roboto" pitchFamily="2" charset="0"/>
                <a:ea typeface="Roboto" pitchFamily="2" charset="0"/>
              </a:rPr>
              <a:t>.</a:t>
            </a:r>
            <a:endParaRPr lang="en-US" sz="1050" dirty="0">
              <a:solidFill>
                <a:schemeClr val="bg1"/>
              </a:solidFill>
              <a:latin typeface="Roboto" pitchFamily="2" charset="0"/>
              <a:ea typeface="Roboto" pitchFamily="2" charset="0"/>
            </a:endParaRPr>
          </a:p>
        </p:txBody>
      </p:sp>
      <p:sp>
        <p:nvSpPr>
          <p:cNvPr id="51" name="TextBox 50"/>
          <p:cNvSpPr txBox="1"/>
          <p:nvPr/>
        </p:nvSpPr>
        <p:spPr>
          <a:xfrm>
            <a:off x="216244" y="4714613"/>
            <a:ext cx="3431097" cy="369332"/>
          </a:xfrm>
          <a:prstGeom prst="rect">
            <a:avLst/>
          </a:prstGeom>
          <a:noFill/>
        </p:spPr>
        <p:txBody>
          <a:bodyPr wrap="square" rtlCol="0">
            <a:spAutoFit/>
          </a:bodyPr>
          <a:lstStyle/>
          <a:p>
            <a:r>
              <a:rPr lang="en-US" dirty="0" err="1" smtClean="0">
                <a:solidFill>
                  <a:schemeClr val="bg1"/>
                </a:solidFill>
                <a:latin typeface="Roboto Th" pitchFamily="2" charset="0"/>
                <a:ea typeface="Roboto Th" pitchFamily="2" charset="0"/>
              </a:rPr>
              <a:t>Arduino</a:t>
            </a:r>
            <a:r>
              <a:rPr lang="en-US" dirty="0" smtClean="0">
                <a:solidFill>
                  <a:schemeClr val="bg1"/>
                </a:solidFill>
                <a:latin typeface="Roboto Th" pitchFamily="2" charset="0"/>
                <a:ea typeface="Roboto Th" pitchFamily="2" charset="0"/>
              </a:rPr>
              <a:t> Mega</a:t>
            </a:r>
            <a:endParaRPr lang="en-US" dirty="0">
              <a:solidFill>
                <a:schemeClr val="bg1"/>
              </a:solidFill>
              <a:latin typeface="Roboto Th" pitchFamily="2" charset="0"/>
              <a:ea typeface="Roboto Th" pitchFamily="2" charset="0"/>
            </a:endParaRPr>
          </a:p>
        </p:txBody>
      </p:sp>
      <p:cxnSp>
        <p:nvCxnSpPr>
          <p:cNvPr id="53" name="Straight Connector 52"/>
          <p:cNvCxnSpPr/>
          <p:nvPr/>
        </p:nvCxnSpPr>
        <p:spPr>
          <a:xfrm>
            <a:off x="281013" y="5100723"/>
            <a:ext cx="3868909" cy="0"/>
          </a:xfrm>
          <a:prstGeom prst="line">
            <a:avLst/>
          </a:prstGeom>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207855" y="5125890"/>
            <a:ext cx="3868909" cy="938719"/>
          </a:xfrm>
          <a:prstGeom prst="rect">
            <a:avLst/>
          </a:prstGeom>
          <a:noFill/>
        </p:spPr>
        <p:txBody>
          <a:bodyPr wrap="square" rtlCol="0">
            <a:spAutoFit/>
          </a:bodyPr>
          <a:lstStyle/>
          <a:p>
            <a:r>
              <a:rPr lang="en-US" sz="1100" dirty="0" smtClean="0">
                <a:solidFill>
                  <a:schemeClr val="bg1"/>
                </a:solidFill>
                <a:latin typeface="Roboto" pitchFamily="2" charset="0"/>
                <a:ea typeface="Roboto" pitchFamily="2" charset="0"/>
              </a:rPr>
              <a:t>As the brain of the robot it acts upon data received from either the Metal Detector or the Wireless module by issuing commands to the motors or first obtaining GPS data and then sending those data to the master (Controlling Device) over Wireless.</a:t>
            </a:r>
            <a:endParaRPr lang="en-US" sz="1100" dirty="0">
              <a:solidFill>
                <a:schemeClr val="bg1"/>
              </a:solidFill>
              <a:latin typeface="Roboto" pitchFamily="2" charset="0"/>
              <a:ea typeface="Roboto" pitchFamily="2" charset="0"/>
            </a:endParaRPr>
          </a:p>
        </p:txBody>
      </p:sp>
    </p:spTree>
    <p:extLst>
      <p:ext uri="{BB962C8B-B14F-4D97-AF65-F5344CB8AC3E}">
        <p14:creationId xmlns:p14="http://schemas.microsoft.com/office/powerpoint/2010/main" val="41613511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18" name="Picture 17"/>
          <p:cNvPicPr>
            <a:picLocks noChangeAspect="1"/>
          </p:cNvPicPr>
          <p:nvPr/>
        </p:nvPicPr>
        <p:blipFill rotWithShape="1">
          <a:blip r:embed="rId2">
            <a:extLst>
              <a:ext uri="{28A0092B-C50C-407E-A947-70E740481C1C}">
                <a14:useLocalDpi xmlns:a14="http://schemas.microsoft.com/office/drawing/2010/main" val="0"/>
              </a:ext>
            </a:extLst>
          </a:blip>
          <a:srcRect l="25936" t="26046" r="34831" b="29882"/>
          <a:stretch/>
        </p:blipFill>
        <p:spPr>
          <a:xfrm>
            <a:off x="8776252" y="3558208"/>
            <a:ext cx="1431236" cy="1351722"/>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3648688"/>
            <a:ext cx="1558814" cy="120015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78385" y="3615656"/>
            <a:ext cx="1476463" cy="1233182"/>
          </a:xfrm>
          <a:prstGeom prst="rect">
            <a:avLst/>
          </a:prstGeom>
        </p:spPr>
      </p:pic>
      <p:sp>
        <p:nvSpPr>
          <p:cNvPr id="45" name="Subtitle 2"/>
          <p:cNvSpPr txBox="1">
            <a:spLocks/>
          </p:cNvSpPr>
          <p:nvPr/>
        </p:nvSpPr>
        <p:spPr>
          <a:xfrm>
            <a:off x="281013" y="332459"/>
            <a:ext cx="11096048" cy="591368"/>
          </a:xfrm>
          <a:prstGeom prst="rect">
            <a:avLst/>
          </a:prstGeom>
        </p:spPr>
        <p:txBody>
          <a:bodyPr>
            <a:no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buNone/>
            </a:pPr>
            <a:r>
              <a:rPr lang="en-US" sz="4000" dirty="0" smtClean="0">
                <a:solidFill>
                  <a:schemeClr val="bg1"/>
                </a:solidFill>
                <a:latin typeface="Roboto Thin" pitchFamily="2" charset="0"/>
                <a:ea typeface="Roboto Thin" pitchFamily="2" charset="0"/>
              </a:rPr>
              <a:t>UPON MINE DETECTION</a:t>
            </a:r>
            <a:endParaRPr lang="en-US" sz="4000" dirty="0" smtClean="0">
              <a:solidFill>
                <a:schemeClr val="bg1"/>
              </a:solidFill>
              <a:latin typeface="Roboto Thin" pitchFamily="2" charset="0"/>
              <a:ea typeface="Roboto Thin" pitchFamily="2" charset="0"/>
            </a:endParaRPr>
          </a:p>
        </p:txBody>
      </p:sp>
      <p:graphicFrame>
        <p:nvGraphicFramePr>
          <p:cNvPr id="4" name="Diagram 3"/>
          <p:cNvGraphicFramePr/>
          <p:nvPr>
            <p:extLst>
              <p:ext uri="{D42A27DB-BD31-4B8C-83A1-F6EECF244321}">
                <p14:modId xmlns:p14="http://schemas.microsoft.com/office/powerpoint/2010/main" val="2046624015"/>
              </p:ext>
            </p:extLst>
          </p:nvPr>
        </p:nvGraphicFramePr>
        <p:xfrm>
          <a:off x="0" y="864066"/>
          <a:ext cx="12191999" cy="599393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1" name="TextBox 10"/>
          <p:cNvSpPr txBox="1"/>
          <p:nvPr/>
        </p:nvSpPr>
        <p:spPr>
          <a:xfrm>
            <a:off x="2852258" y="3981804"/>
            <a:ext cx="1047082" cy="584775"/>
          </a:xfrm>
          <a:prstGeom prst="rect">
            <a:avLst/>
          </a:prstGeom>
          <a:noFill/>
        </p:spPr>
        <p:txBody>
          <a:bodyPr wrap="none" rtlCol="0">
            <a:spAutoFit/>
          </a:bodyPr>
          <a:lstStyle/>
          <a:p>
            <a:r>
              <a:rPr lang="en-US" sz="3200" dirty="0" smtClean="0">
                <a:solidFill>
                  <a:schemeClr val="tx1">
                    <a:lumMod val="75000"/>
                    <a:lumOff val="25000"/>
                  </a:schemeClr>
                </a:solidFill>
                <a:latin typeface="Roboto" pitchFamily="2" charset="0"/>
                <a:ea typeface="Roboto" pitchFamily="2" charset="0"/>
              </a:rPr>
              <a:t>5V</a:t>
            </a:r>
            <a:r>
              <a:rPr lang="en-US" sz="3200" dirty="0" smtClean="0">
                <a:solidFill>
                  <a:schemeClr val="tx1">
                    <a:lumMod val="75000"/>
                    <a:lumOff val="25000"/>
                  </a:schemeClr>
                </a:solidFill>
              </a:rPr>
              <a:t>→</a:t>
            </a:r>
            <a:endParaRPr lang="en-US" sz="3200" dirty="0">
              <a:solidFill>
                <a:schemeClr val="tx1">
                  <a:lumMod val="75000"/>
                  <a:lumOff val="25000"/>
                </a:schemeClr>
              </a:solidFill>
            </a:endParaRPr>
          </a:p>
        </p:txBody>
      </p:sp>
      <p:pic>
        <p:nvPicPr>
          <p:cNvPr id="13" name="Picture 1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08726" y="3696575"/>
            <a:ext cx="1087598" cy="1087598"/>
          </a:xfrm>
          <a:prstGeom prst="ellipse">
            <a:avLst/>
          </a:prstGeom>
          <a:ln>
            <a:noFill/>
          </a:ln>
          <a:effectLst>
            <a:softEdge rad="112500"/>
          </a:effectLst>
        </p:spPr>
      </p:pic>
      <p:pic>
        <p:nvPicPr>
          <p:cNvPr id="16" name="Picture 15"/>
          <p:cNvPicPr>
            <a:picLocks noChangeAspect="1"/>
          </p:cNvPicPr>
          <p:nvPr/>
        </p:nvPicPr>
        <p:blipFill>
          <a:blip r:embed="rId11">
            <a:duotone>
              <a:prstClr val="black"/>
              <a:schemeClr val="tx1">
                <a:lumMod val="75000"/>
                <a:lumOff val="25000"/>
                <a:tint val="45000"/>
                <a:satMod val="400000"/>
              </a:schemeClr>
            </a:duotone>
            <a:extLst>
              <a:ext uri="{28A0092B-C50C-407E-A947-70E740481C1C}">
                <a14:useLocalDpi xmlns:a14="http://schemas.microsoft.com/office/drawing/2010/main" val="0"/>
              </a:ext>
            </a:extLst>
          </a:blip>
          <a:stretch>
            <a:fillRect/>
          </a:stretch>
        </p:blipFill>
        <p:spPr>
          <a:xfrm>
            <a:off x="7533424" y="3970961"/>
            <a:ext cx="604007" cy="604007"/>
          </a:xfrm>
          <a:prstGeom prst="rect">
            <a:avLst/>
          </a:prstGeom>
          <a:noFill/>
          <a:ln>
            <a:noFill/>
          </a:ln>
        </p:spPr>
      </p:pic>
    </p:spTree>
    <p:extLst>
      <p:ext uri="{BB962C8B-B14F-4D97-AF65-F5344CB8AC3E}">
        <p14:creationId xmlns:p14="http://schemas.microsoft.com/office/powerpoint/2010/main" val="1366024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5578" y="2611535"/>
            <a:ext cx="10772775" cy="1658198"/>
          </a:xfrm>
        </p:spPr>
        <p:txBody>
          <a:bodyPr/>
          <a:lstStyle/>
          <a:p>
            <a:pPr algn="ctr"/>
            <a:r>
              <a:rPr lang="en-US" dirty="0" smtClean="0">
                <a:solidFill>
                  <a:schemeClr val="tx1"/>
                </a:solidFill>
                <a:latin typeface="Roboto Thin" pitchFamily="2" charset="0"/>
                <a:ea typeface="Roboto Thin" pitchFamily="2" charset="0"/>
              </a:rPr>
              <a:t>Well, what if…</a:t>
            </a:r>
            <a:endParaRPr lang="en-US" dirty="0">
              <a:solidFill>
                <a:schemeClr val="tx1"/>
              </a:solidFill>
              <a:latin typeface="Roboto Thin" pitchFamily="2" charset="0"/>
              <a:ea typeface="Roboto Thin" pitchFamily="2" charset="0"/>
            </a:endParaRPr>
          </a:p>
        </p:txBody>
      </p:sp>
    </p:spTree>
    <p:extLst>
      <p:ext uri="{BB962C8B-B14F-4D97-AF65-F5344CB8AC3E}">
        <p14:creationId xmlns:p14="http://schemas.microsoft.com/office/powerpoint/2010/main" val="32298933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p:cNvSpPr>
            <a:spLocks noGrp="1"/>
          </p:cNvSpPr>
          <p:nvPr>
            <p:ph type="subTitle" idx="1"/>
          </p:nvPr>
        </p:nvSpPr>
        <p:spPr>
          <a:xfrm>
            <a:off x="281013" y="332459"/>
            <a:ext cx="11096048" cy="591368"/>
          </a:xfrm>
        </p:spPr>
        <p:txBody>
          <a:bodyPr>
            <a:noAutofit/>
          </a:bodyPr>
          <a:lstStyle/>
          <a:p>
            <a:r>
              <a:rPr lang="en-US" sz="4000" dirty="0" smtClean="0">
                <a:solidFill>
                  <a:schemeClr val="bg1"/>
                </a:solidFill>
                <a:latin typeface="Roboto Thin" pitchFamily="2" charset="0"/>
                <a:ea typeface="Roboto Thin" pitchFamily="2" charset="0"/>
              </a:rPr>
              <a:t>YOUR ROBOT PASSES RIGHT OVER THE MINE?</a:t>
            </a:r>
          </a:p>
        </p:txBody>
      </p:sp>
      <p:sp>
        <p:nvSpPr>
          <p:cNvPr id="8" name="TextBox 7"/>
          <p:cNvSpPr txBox="1"/>
          <p:nvPr/>
        </p:nvSpPr>
        <p:spPr>
          <a:xfrm>
            <a:off x="386499" y="1319753"/>
            <a:ext cx="10058400" cy="1661993"/>
          </a:xfrm>
          <a:prstGeom prst="rect">
            <a:avLst/>
          </a:prstGeom>
          <a:noFill/>
        </p:spPr>
        <p:txBody>
          <a:bodyPr wrap="square" rtlCol="0">
            <a:spAutoFit/>
          </a:bodyPr>
          <a:lstStyle/>
          <a:p>
            <a:r>
              <a:rPr lang="en-US" dirty="0" smtClean="0">
                <a:latin typeface="Roboto Thin" pitchFamily="2" charset="0"/>
                <a:ea typeface="Roboto Thin" pitchFamily="2" charset="0"/>
              </a:rPr>
              <a:t>Pressure/Weight required to trigger a land mine is </a:t>
            </a:r>
            <a:r>
              <a:rPr lang="en-US" sz="2400" dirty="0" smtClean="0">
                <a:latin typeface="Roboto Thin" pitchFamily="2" charset="0"/>
                <a:ea typeface="Roboto Thin" pitchFamily="2" charset="0"/>
              </a:rPr>
              <a:t>11-35.3</a:t>
            </a:r>
            <a:r>
              <a:rPr lang="en-US" dirty="0" smtClean="0">
                <a:latin typeface="Roboto Thin" pitchFamily="2" charset="0"/>
                <a:ea typeface="Roboto Thin" pitchFamily="2" charset="0"/>
              </a:rPr>
              <a:t> pounds </a:t>
            </a:r>
            <a:r>
              <a:rPr lang="en-US" sz="2400" dirty="0" smtClean="0">
                <a:latin typeface="Roboto Thin" pitchFamily="2" charset="0"/>
                <a:ea typeface="Roboto Thin" pitchFamily="2" charset="0"/>
              </a:rPr>
              <a:t>(5-16KG) </a:t>
            </a:r>
            <a:r>
              <a:rPr lang="en-US" dirty="0" smtClean="0">
                <a:latin typeface="Roboto Thin" pitchFamily="2" charset="0"/>
                <a:ea typeface="Roboto Thin" pitchFamily="2" charset="0"/>
              </a:rPr>
              <a:t>for Anti-Personnel mines. As for Anti-Tank mines, they require even higher pressure as they are designed for tanks and vehicles. Our robot being only </a:t>
            </a:r>
            <a:r>
              <a:rPr lang="en-US" sz="2400" dirty="0" smtClean="0">
                <a:latin typeface="Roboto Thin" pitchFamily="2" charset="0"/>
                <a:ea typeface="Roboto Thin" pitchFamily="2" charset="0"/>
              </a:rPr>
              <a:t>X Kilograms </a:t>
            </a:r>
            <a:r>
              <a:rPr lang="en-US" dirty="0" smtClean="0">
                <a:latin typeface="Roboto Thin" pitchFamily="2" charset="0"/>
                <a:ea typeface="Roboto Thin" pitchFamily="2" charset="0"/>
              </a:rPr>
              <a:t>is very </a:t>
            </a:r>
            <a:r>
              <a:rPr lang="en-US" b="1" dirty="0" smtClean="0">
                <a:latin typeface="Roboto Thin" pitchFamily="2" charset="0"/>
                <a:ea typeface="Roboto Thin" pitchFamily="2" charset="0"/>
              </a:rPr>
              <a:t>unlikely</a:t>
            </a:r>
            <a:r>
              <a:rPr lang="en-US" dirty="0" smtClean="0">
                <a:latin typeface="Roboto Thin" pitchFamily="2" charset="0"/>
                <a:ea typeface="Roboto Thin" pitchFamily="2" charset="0"/>
              </a:rPr>
              <a:t> to cause a mine explosion.</a:t>
            </a:r>
          </a:p>
          <a:p>
            <a:endParaRPr lang="en-US" dirty="0">
              <a:latin typeface="Roboto Thin" pitchFamily="2" charset="0"/>
              <a:ea typeface="Roboto Thin" pitchFamily="2" charset="0"/>
            </a:endParaRPr>
          </a:p>
          <a:p>
            <a:r>
              <a:rPr lang="en-US" dirty="0" smtClean="0">
                <a:latin typeface="Roboto Thin" pitchFamily="2" charset="0"/>
                <a:ea typeface="Roboto Thin" pitchFamily="2" charset="0"/>
              </a:rPr>
              <a:t>In the worst case, it’s still better than having a human detonate it.</a:t>
            </a:r>
            <a:endParaRPr lang="en-US" dirty="0">
              <a:latin typeface="Roboto Thin" pitchFamily="2" charset="0"/>
              <a:ea typeface="Roboto Thin" pitchFamily="2" charset="0"/>
            </a:endParaRPr>
          </a:p>
        </p:txBody>
      </p:sp>
      <p:sp>
        <p:nvSpPr>
          <p:cNvPr id="2" name="TextBox 1"/>
          <p:cNvSpPr txBox="1"/>
          <p:nvPr/>
        </p:nvSpPr>
        <p:spPr>
          <a:xfrm rot="21313259">
            <a:off x="5390147" y="3224463"/>
            <a:ext cx="6083167" cy="2646878"/>
          </a:xfrm>
          <a:prstGeom prst="rect">
            <a:avLst/>
          </a:prstGeom>
          <a:noFill/>
        </p:spPr>
        <p:txBody>
          <a:bodyPr wrap="square" rtlCol="0">
            <a:spAutoFit/>
          </a:bodyPr>
          <a:lstStyle/>
          <a:p>
            <a:r>
              <a:rPr lang="en-US" sz="16600" dirty="0" smtClean="0">
                <a:solidFill>
                  <a:schemeClr val="tx1">
                    <a:lumMod val="75000"/>
                    <a:lumOff val="25000"/>
                  </a:schemeClr>
                </a:solidFill>
                <a:latin typeface="Roboto" pitchFamily="2" charset="0"/>
                <a:ea typeface="Roboto" pitchFamily="2" charset="0"/>
              </a:rPr>
              <a:t>X &lt; 5</a:t>
            </a:r>
            <a:endParaRPr lang="en-US" sz="16600" dirty="0">
              <a:solidFill>
                <a:schemeClr val="tx1">
                  <a:lumMod val="75000"/>
                  <a:lumOff val="25000"/>
                </a:schemeClr>
              </a:solidFill>
              <a:latin typeface="Roboto" pitchFamily="2" charset="0"/>
              <a:ea typeface="Roboto" pitchFamily="2" charset="0"/>
            </a:endParaRPr>
          </a:p>
        </p:txBody>
      </p:sp>
    </p:spTree>
    <p:extLst>
      <p:ext uri="{BB962C8B-B14F-4D97-AF65-F5344CB8AC3E}">
        <p14:creationId xmlns:p14="http://schemas.microsoft.com/office/powerpoint/2010/main" val="61812776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p:cNvSpPr>
            <a:spLocks noGrp="1"/>
          </p:cNvSpPr>
          <p:nvPr>
            <p:ph type="subTitle" idx="1"/>
          </p:nvPr>
        </p:nvSpPr>
        <p:spPr>
          <a:xfrm>
            <a:off x="281013" y="332459"/>
            <a:ext cx="11096048" cy="1092080"/>
          </a:xfrm>
        </p:spPr>
        <p:txBody>
          <a:bodyPr>
            <a:noAutofit/>
          </a:bodyPr>
          <a:lstStyle/>
          <a:p>
            <a:r>
              <a:rPr lang="en-US" sz="4000" dirty="0" smtClean="0">
                <a:solidFill>
                  <a:schemeClr val="bg1"/>
                </a:solidFill>
                <a:latin typeface="Roboto Thin" pitchFamily="2" charset="0"/>
                <a:ea typeface="Roboto Thin" pitchFamily="2" charset="0"/>
              </a:rPr>
              <a:t>NOT ALL MINES ARE COMPLETELY METAL. AND YOU’RE USING A METAL DETECTOR…</a:t>
            </a:r>
          </a:p>
        </p:txBody>
      </p:sp>
      <p:sp>
        <p:nvSpPr>
          <p:cNvPr id="8" name="TextBox 7"/>
          <p:cNvSpPr txBox="1"/>
          <p:nvPr/>
        </p:nvSpPr>
        <p:spPr>
          <a:xfrm>
            <a:off x="873060" y="2964258"/>
            <a:ext cx="10058400" cy="1200329"/>
          </a:xfrm>
          <a:prstGeom prst="rect">
            <a:avLst/>
          </a:prstGeom>
          <a:noFill/>
        </p:spPr>
        <p:txBody>
          <a:bodyPr wrap="square" rtlCol="0">
            <a:spAutoFit/>
          </a:bodyPr>
          <a:lstStyle/>
          <a:p>
            <a:r>
              <a:rPr lang="en-US" dirty="0" smtClean="0">
                <a:latin typeface="Roboto Thin" pitchFamily="2" charset="0"/>
                <a:ea typeface="Roboto Thin" pitchFamily="2" charset="0"/>
              </a:rPr>
              <a:t>Yes, at some point this is correct. But according to Wikipedia; “</a:t>
            </a:r>
            <a:r>
              <a:rPr lang="en-US" dirty="0"/>
              <a:t>Mines manufactured after the 1950s generally use plastic casings to hinder detection by electronic mine detectors. Some, referred to as Minimum metal mines, are constructed with as little metal </a:t>
            </a:r>
            <a:r>
              <a:rPr lang="en-US" dirty="0" smtClean="0"/>
              <a:t>as possible. </a:t>
            </a:r>
            <a:r>
              <a:rPr lang="en-US" dirty="0"/>
              <a:t>Mines containing absolutely no metal have been produced, but are uncommon</a:t>
            </a:r>
            <a:r>
              <a:rPr lang="en-US" dirty="0" smtClean="0"/>
              <a:t>.”.</a:t>
            </a:r>
            <a:endParaRPr lang="en-US" dirty="0">
              <a:latin typeface="Roboto Thin" pitchFamily="2" charset="0"/>
              <a:ea typeface="Roboto Thin" pitchFamily="2" charset="0"/>
            </a:endParaRPr>
          </a:p>
        </p:txBody>
      </p:sp>
    </p:spTree>
    <p:extLst>
      <p:ext uri="{BB962C8B-B14F-4D97-AF65-F5344CB8AC3E}">
        <p14:creationId xmlns:p14="http://schemas.microsoft.com/office/powerpoint/2010/main" val="294249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9224" y="5346478"/>
            <a:ext cx="10780776" cy="613283"/>
          </a:xfrm>
        </p:spPr>
        <p:txBody>
          <a:bodyPr/>
          <a:lstStyle/>
          <a:p>
            <a:r>
              <a:rPr lang="en-US" dirty="0" smtClean="0">
                <a:solidFill>
                  <a:schemeClr val="bg1"/>
                </a:solidFill>
                <a:latin typeface="Roboto Thin" pitchFamily="2" charset="0"/>
                <a:ea typeface="Roboto Thin" pitchFamily="2" charset="0"/>
              </a:rPr>
              <a:t>BOSNIAN  WAR</a:t>
            </a:r>
            <a:endParaRPr lang="en-US" dirty="0">
              <a:solidFill>
                <a:schemeClr val="bg1"/>
              </a:solidFill>
              <a:latin typeface="Roboto Thin" pitchFamily="2" charset="0"/>
              <a:ea typeface="Roboto Thin" pitchFamily="2" charset="0"/>
            </a:endParaRPr>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17089" b="17089"/>
          <a:stretch>
            <a:fillRect/>
          </a:stretch>
        </p:blipFill>
        <p:spPr/>
      </p:pic>
      <p:sp>
        <p:nvSpPr>
          <p:cNvPr id="4" name="Text Placeholder 3"/>
          <p:cNvSpPr>
            <a:spLocks noGrp="1"/>
          </p:cNvSpPr>
          <p:nvPr>
            <p:ph type="body" sz="half" idx="2"/>
          </p:nvPr>
        </p:nvSpPr>
        <p:spPr>
          <a:xfrm>
            <a:off x="676656" y="5861608"/>
            <a:ext cx="9229344" cy="948265"/>
          </a:xfrm>
        </p:spPr>
        <p:txBody>
          <a:bodyPr>
            <a:noAutofit/>
          </a:bodyPr>
          <a:lstStyle/>
          <a:p>
            <a:r>
              <a:rPr lang="en-US" dirty="0">
                <a:latin typeface="Roboto Thin" pitchFamily="2" charset="0"/>
                <a:ea typeface="Roboto Thin" pitchFamily="2" charset="0"/>
              </a:rPr>
              <a:t>The </a:t>
            </a:r>
            <a:r>
              <a:rPr lang="en-US" b="1" dirty="0">
                <a:latin typeface="Roboto Thin" pitchFamily="2" charset="0"/>
                <a:ea typeface="Roboto Thin" pitchFamily="2" charset="0"/>
              </a:rPr>
              <a:t>Bosnian War</a:t>
            </a:r>
            <a:r>
              <a:rPr lang="en-US" dirty="0">
                <a:latin typeface="Roboto Thin" pitchFamily="2" charset="0"/>
                <a:ea typeface="Roboto Thin" pitchFamily="2" charset="0"/>
              </a:rPr>
              <a:t> </a:t>
            </a:r>
            <a:r>
              <a:rPr lang="en-US" dirty="0" smtClean="0">
                <a:latin typeface="Roboto Thin" pitchFamily="2" charset="0"/>
                <a:ea typeface="Roboto Thin" pitchFamily="2" charset="0"/>
              </a:rPr>
              <a:t>was </a:t>
            </a:r>
            <a:r>
              <a:rPr lang="en-US" dirty="0">
                <a:latin typeface="Roboto Thin" pitchFamily="2" charset="0"/>
                <a:ea typeface="Roboto Thin" pitchFamily="2" charset="0"/>
              </a:rPr>
              <a:t>an international armed conflict that took place in Bosnia and Herzegovina between 1 March 1992 and 14 December 1995. </a:t>
            </a:r>
            <a:r>
              <a:rPr lang="en-US" dirty="0" smtClean="0">
                <a:latin typeface="Roboto Thin" pitchFamily="2" charset="0"/>
                <a:ea typeface="Roboto Thin" pitchFamily="2" charset="0"/>
              </a:rPr>
              <a:t>The </a:t>
            </a:r>
            <a:r>
              <a:rPr lang="en-US" dirty="0">
                <a:latin typeface="Roboto Thin" pitchFamily="2" charset="0"/>
                <a:ea typeface="Roboto Thin" pitchFamily="2" charset="0"/>
              </a:rPr>
              <a:t>main belligerents were the forces of the Republic of Bosnia and Herzegovina and those of the self-proclaimed Bosnian Serb and Bosnian Croat entities within Bosnia and Herzegovina, Republika Srpska and Herzeg-Bosnia, who were led and supplied by Serbia and Croatia </a:t>
            </a:r>
            <a:r>
              <a:rPr lang="en-US" dirty="0" smtClean="0">
                <a:latin typeface="Roboto Thin" pitchFamily="2" charset="0"/>
                <a:ea typeface="Roboto Thin" pitchFamily="2" charset="0"/>
              </a:rPr>
              <a:t>respectively.</a:t>
            </a:r>
            <a:endParaRPr lang="en-US" dirty="0">
              <a:latin typeface="Roboto Thin" pitchFamily="2" charset="0"/>
              <a:ea typeface="Roboto Thin" pitchFamily="2" charset="0"/>
            </a:endParaRPr>
          </a:p>
        </p:txBody>
      </p:sp>
    </p:spTree>
    <p:extLst>
      <p:ext uri="{BB962C8B-B14F-4D97-AF65-F5344CB8AC3E}">
        <p14:creationId xmlns:p14="http://schemas.microsoft.com/office/powerpoint/2010/main" val="39087134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latin typeface="Roboto Thin" pitchFamily="2" charset="0"/>
                <a:ea typeface="Roboto Thin" pitchFamily="2" charset="0"/>
              </a:rPr>
              <a:t>LAND MINES IN BOSNIA</a:t>
            </a:r>
            <a:endParaRPr lang="en-US" dirty="0">
              <a:solidFill>
                <a:schemeClr val="bg1"/>
              </a:solidFill>
              <a:latin typeface="Roboto Thin" pitchFamily="2" charset="0"/>
              <a:ea typeface="Roboto Thin" pitchFamily="2"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499623"/>
            <a:ext cx="7616859" cy="8177610"/>
          </a:xfrm>
        </p:spPr>
      </p:pic>
      <p:sp>
        <p:nvSpPr>
          <p:cNvPr id="4" name="Text Placeholder 3"/>
          <p:cNvSpPr>
            <a:spLocks noGrp="1"/>
          </p:cNvSpPr>
          <p:nvPr>
            <p:ph type="body" sz="half" idx="2"/>
          </p:nvPr>
        </p:nvSpPr>
        <p:spPr/>
        <p:txBody>
          <a:bodyPr/>
          <a:lstStyle/>
          <a:p>
            <a:r>
              <a:rPr lang="en-US" dirty="0" smtClean="0">
                <a:latin typeface="Roboto Thin" pitchFamily="2" charset="0"/>
                <a:ea typeface="Roboto Thin" pitchFamily="2" charset="0"/>
              </a:rPr>
              <a:t>As an after effect of the war land mines laid by all combatants remained leaving Bosnia and Herzegovina with one of the most severe land mine problems of the world.</a:t>
            </a:r>
            <a:endParaRPr lang="en-US" dirty="0">
              <a:latin typeface="Roboto Thin" pitchFamily="2" charset="0"/>
              <a:ea typeface="Roboto Thin" pitchFamily="2" charset="0"/>
            </a:endParaRPr>
          </a:p>
        </p:txBody>
      </p:sp>
    </p:spTree>
    <p:extLst>
      <p:ext uri="{BB962C8B-B14F-4D97-AF65-F5344CB8AC3E}">
        <p14:creationId xmlns:p14="http://schemas.microsoft.com/office/powerpoint/2010/main" val="25972405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p:cNvPicPr>
            <a:picLocks noGrp="1" noChangeAspect="1"/>
          </p:cNvPicPr>
          <p:nvPr>
            <p:ph type="pic" idx="1"/>
          </p:nvPr>
        </p:nvPicPr>
        <p:blipFill>
          <a:blip r:embed="rId2">
            <a:extLst>
              <a:ext uri="{28A0092B-C50C-407E-A947-70E740481C1C}">
                <a14:useLocalDpi xmlns:a14="http://schemas.microsoft.com/office/drawing/2010/main" val="0"/>
              </a:ext>
            </a:extLst>
          </a:blip>
          <a:srcRect l="2555" r="2555"/>
          <a:stretch>
            <a:fillRect/>
          </a:stretch>
        </p:blipFill>
        <p:spPr/>
      </p:pic>
      <p:sp>
        <p:nvSpPr>
          <p:cNvPr id="7" name="Text Placeholder 6"/>
          <p:cNvSpPr>
            <a:spLocks noGrp="1"/>
          </p:cNvSpPr>
          <p:nvPr>
            <p:ph type="body" sz="half" idx="2"/>
          </p:nvPr>
        </p:nvSpPr>
        <p:spPr>
          <a:xfrm>
            <a:off x="676655" y="5731497"/>
            <a:ext cx="9985059" cy="886120"/>
          </a:xfrm>
        </p:spPr>
        <p:txBody>
          <a:bodyPr>
            <a:normAutofit fontScale="92500"/>
          </a:bodyPr>
          <a:lstStyle/>
          <a:p>
            <a:r>
              <a:rPr lang="en-US" sz="1800" dirty="0">
                <a:latin typeface="Roboto Thin" pitchFamily="2" charset="0"/>
                <a:ea typeface="Roboto Thin" pitchFamily="2" charset="0"/>
              </a:rPr>
              <a:t>220,000 land mines and unexploded munitions </a:t>
            </a:r>
            <a:r>
              <a:rPr lang="en-US" sz="1800" dirty="0" smtClean="0">
                <a:latin typeface="Roboto Thin" pitchFamily="2" charset="0"/>
                <a:ea typeface="Roboto Thin" pitchFamily="2" charset="0"/>
              </a:rPr>
              <a:t>remain </a:t>
            </a:r>
            <a:r>
              <a:rPr lang="en-US" sz="1800" dirty="0">
                <a:latin typeface="Roboto Thin" pitchFamily="2" charset="0"/>
                <a:ea typeface="Roboto Thin" pitchFamily="2" charset="0"/>
              </a:rPr>
              <a:t>scattered in 13,077 locations. A total of 1,755 </a:t>
            </a:r>
            <a:r>
              <a:rPr lang="en-US" sz="1800" dirty="0" smtClean="0">
                <a:latin typeface="Roboto Thin" pitchFamily="2" charset="0"/>
                <a:ea typeface="Roboto Thin" pitchFamily="2" charset="0"/>
              </a:rPr>
              <a:t>km².</a:t>
            </a:r>
          </a:p>
          <a:p>
            <a:r>
              <a:rPr lang="en-US" sz="1800" dirty="0" smtClean="0">
                <a:latin typeface="Roboto Thin" pitchFamily="2" charset="0"/>
                <a:ea typeface="Roboto Thin" pitchFamily="2" charset="0"/>
              </a:rPr>
              <a:t>(</a:t>
            </a:r>
            <a:r>
              <a:rPr lang="en-US" sz="1800" dirty="0">
                <a:latin typeface="Roboto Thin" pitchFamily="2" charset="0"/>
                <a:ea typeface="Roboto Thin" pitchFamily="2" charset="0"/>
              </a:rPr>
              <a:t>3,4% of the </a:t>
            </a:r>
            <a:r>
              <a:rPr lang="en-US" sz="1800" dirty="0" smtClean="0">
                <a:latin typeface="Roboto Thin" pitchFamily="2" charset="0"/>
                <a:ea typeface="Roboto Thin" pitchFamily="2" charset="0"/>
              </a:rPr>
              <a:t>Bosnia's whole territory)</a:t>
            </a:r>
            <a:endParaRPr lang="en-US" sz="1800" dirty="0">
              <a:latin typeface="Roboto Thin" pitchFamily="2" charset="0"/>
              <a:ea typeface="Roboto Thin" pitchFamily="2" charset="0"/>
            </a:endParaRPr>
          </a:p>
        </p:txBody>
      </p:sp>
    </p:spTree>
    <p:extLst>
      <p:ext uri="{BB962C8B-B14F-4D97-AF65-F5344CB8AC3E}">
        <p14:creationId xmlns:p14="http://schemas.microsoft.com/office/powerpoint/2010/main" val="53564798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1013" y="332459"/>
            <a:ext cx="9228201" cy="591368"/>
          </a:xfrm>
        </p:spPr>
        <p:txBody>
          <a:bodyPr>
            <a:noAutofit/>
          </a:bodyPr>
          <a:lstStyle/>
          <a:p>
            <a:r>
              <a:rPr lang="en-US" sz="4000" dirty="0" smtClean="0">
                <a:solidFill>
                  <a:schemeClr val="bg1"/>
                </a:solidFill>
                <a:latin typeface="Roboto Thin" pitchFamily="2" charset="0"/>
                <a:ea typeface="Roboto Thin" pitchFamily="2" charset="0"/>
              </a:rPr>
              <a:t>CASUALTIES</a:t>
            </a:r>
          </a:p>
        </p:txBody>
      </p:sp>
      <p:graphicFrame>
        <p:nvGraphicFramePr>
          <p:cNvPr id="4" name="Table 3"/>
          <p:cNvGraphicFramePr>
            <a:graphicFrameLocks noGrp="1"/>
          </p:cNvGraphicFramePr>
          <p:nvPr>
            <p:extLst>
              <p:ext uri="{D42A27DB-BD31-4B8C-83A1-F6EECF244321}">
                <p14:modId xmlns:p14="http://schemas.microsoft.com/office/powerpoint/2010/main" val="962056121"/>
              </p:ext>
            </p:extLst>
          </p:nvPr>
        </p:nvGraphicFramePr>
        <p:xfrm>
          <a:off x="281013" y="1115818"/>
          <a:ext cx="11596760" cy="5172696"/>
        </p:xfrm>
        <a:graphic>
          <a:graphicData uri="http://schemas.openxmlformats.org/drawingml/2006/table">
            <a:tbl>
              <a:tblPr/>
              <a:tblGrid>
                <a:gridCol w="2899190"/>
                <a:gridCol w="2899190"/>
                <a:gridCol w="2899190"/>
                <a:gridCol w="2899190"/>
              </a:tblGrid>
              <a:tr h="287372">
                <a:tc gridSpan="4">
                  <a:txBody>
                    <a:bodyPr/>
                    <a:lstStyle/>
                    <a:p>
                      <a:pPr algn="ctr"/>
                      <a:r>
                        <a:rPr lang="en-US" sz="1000" dirty="0">
                          <a:effectLst/>
                        </a:rPr>
                        <a:t>Land mine casualties in Bosnia and Herzegovina 1996-2009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hMerge="1">
                  <a:txBody>
                    <a:bodyPr/>
                    <a:lstStyle/>
                    <a:p>
                      <a:endParaRPr lang="en-US"/>
                    </a:p>
                  </a:txBody>
                  <a:tcPr/>
                </a:tc>
                <a:tc hMerge="1">
                  <a:txBody>
                    <a:bodyPr/>
                    <a:lstStyle/>
                    <a:p>
                      <a:endParaRPr lang="en-US"/>
                    </a:p>
                  </a:txBody>
                  <a:tcPr/>
                </a:tc>
                <a:tc hMerge="1">
                  <a:txBody>
                    <a:bodyPr/>
                    <a:lstStyle/>
                    <a:p>
                      <a:endParaRPr lang="en-US"/>
                    </a:p>
                  </a:txBody>
                  <a:tcPr/>
                </a:tc>
              </a:tr>
              <a:tr h="287372">
                <a:tc>
                  <a:txBody>
                    <a:bodyPr/>
                    <a:lstStyle/>
                    <a:p>
                      <a:pPr algn="ctr"/>
                      <a:r>
                        <a:rPr lang="en-US" sz="1000" dirty="0">
                          <a:effectLst/>
                        </a:rPr>
                        <a:t>Year</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000" dirty="0">
                          <a:effectLst/>
                        </a:rPr>
                        <a:t>Killed</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000" dirty="0">
                          <a:effectLst/>
                        </a:rPr>
                        <a:t>Injured</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000" dirty="0">
                          <a:effectLst/>
                        </a:rPr>
                        <a:t>Total</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r>
              <a:tr h="287372">
                <a:tc>
                  <a:txBody>
                    <a:bodyPr/>
                    <a:lstStyle/>
                    <a:p>
                      <a:r>
                        <a:rPr lang="en-US" sz="1000" dirty="0">
                          <a:effectLst/>
                        </a:rPr>
                        <a:t>1996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110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552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662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1997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88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202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290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1998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60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80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149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1999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38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57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95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35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65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100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2001</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32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55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87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26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46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72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2003</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23</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31</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54</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2004</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27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43</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35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22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30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20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39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smtClean="0">
                          <a:effectLst/>
                        </a:rPr>
                        <a:t>2009</a:t>
                      </a:r>
                      <a:endParaRPr lang="en-US" sz="1000" dirty="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28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2010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14</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b="1" dirty="0">
                          <a:effectLst/>
                        </a:rPr>
                        <a:t>Totals</a:t>
                      </a:r>
                      <a:endParaRPr lang="en-US" sz="1000" dirty="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b="1" dirty="0">
                          <a:effectLst/>
                        </a:rPr>
                        <a:t>498</a:t>
                      </a:r>
                      <a:endParaRPr lang="en-US" sz="1000" dirty="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b="1" dirty="0">
                          <a:effectLst/>
                        </a:rPr>
                        <a:t>1,210</a:t>
                      </a:r>
                      <a:endParaRPr lang="en-US" sz="1000" dirty="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b="1" dirty="0">
                          <a:effectLst/>
                        </a:rPr>
                        <a:t>1,717</a:t>
                      </a:r>
                      <a:endParaRPr lang="en-US" sz="1000" dirty="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bl>
          </a:graphicData>
        </a:graphic>
      </p:graphicFrame>
      <p:sp>
        <p:nvSpPr>
          <p:cNvPr id="2" name="TextBox 1"/>
          <p:cNvSpPr txBox="1"/>
          <p:nvPr/>
        </p:nvSpPr>
        <p:spPr>
          <a:xfrm>
            <a:off x="192782" y="6352674"/>
            <a:ext cx="11590145" cy="369332"/>
          </a:xfrm>
          <a:prstGeom prst="rect">
            <a:avLst/>
          </a:prstGeom>
          <a:noFill/>
        </p:spPr>
        <p:txBody>
          <a:bodyPr wrap="square" rtlCol="0">
            <a:spAutoFit/>
          </a:bodyPr>
          <a:lstStyle/>
          <a:p>
            <a:r>
              <a:rPr lang="en-US" dirty="0" smtClean="0">
                <a:solidFill>
                  <a:schemeClr val="bg1"/>
                </a:solidFill>
              </a:rPr>
              <a:t>Source: </a:t>
            </a:r>
            <a:r>
              <a:rPr lang="en-US" dirty="0"/>
              <a:t>Land mine contamination in Bosnia and </a:t>
            </a:r>
            <a:r>
              <a:rPr lang="en-US" dirty="0" smtClean="0"/>
              <a:t>Herzegovina, Wikipedia. </a:t>
            </a:r>
            <a:r>
              <a:rPr lang="en-US" dirty="0"/>
              <a:t>14:40, 10 August </a:t>
            </a:r>
            <a:r>
              <a:rPr lang="en-US" dirty="0" smtClean="0"/>
              <a:t>2012.‎ </a:t>
            </a:r>
            <a:endParaRPr lang="en-US" dirty="0"/>
          </a:p>
        </p:txBody>
      </p:sp>
    </p:spTree>
    <p:extLst>
      <p:ext uri="{BB962C8B-B14F-4D97-AF65-F5344CB8AC3E}">
        <p14:creationId xmlns:p14="http://schemas.microsoft.com/office/powerpoint/2010/main" val="26755627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4277" y="2745721"/>
            <a:ext cx="9228201" cy="1645920"/>
          </a:xfrm>
        </p:spPr>
        <p:txBody>
          <a:bodyPr>
            <a:normAutofit/>
          </a:bodyPr>
          <a:lstStyle/>
          <a:p>
            <a:pPr algn="ctr"/>
            <a:r>
              <a:rPr lang="en-US" sz="5400" dirty="0" smtClean="0">
                <a:solidFill>
                  <a:schemeClr val="tx1"/>
                </a:solidFill>
                <a:latin typeface="Roboto" pitchFamily="2" charset="0"/>
                <a:ea typeface="Roboto" pitchFamily="2" charset="0"/>
              </a:rPr>
              <a:t>Mine Sweeping…</a:t>
            </a:r>
          </a:p>
          <a:p>
            <a:pPr algn="ctr"/>
            <a:endParaRPr lang="en-US" sz="5400" dirty="0">
              <a:solidFill>
                <a:schemeClr val="tx1"/>
              </a:solidFill>
              <a:latin typeface="Roboto" pitchFamily="2" charset="0"/>
              <a:ea typeface="Roboto" pitchFamily="2" charset="0"/>
            </a:endParaRPr>
          </a:p>
        </p:txBody>
      </p:sp>
      <p:sp>
        <p:nvSpPr>
          <p:cNvPr id="4" name="TextBox 3"/>
          <p:cNvSpPr txBox="1"/>
          <p:nvPr/>
        </p:nvSpPr>
        <p:spPr>
          <a:xfrm>
            <a:off x="2791749" y="3478491"/>
            <a:ext cx="45719" cy="369332"/>
          </a:xfrm>
          <a:prstGeom prst="rect">
            <a:avLst/>
          </a:prstGeom>
          <a:noFill/>
        </p:spPr>
        <p:txBody>
          <a:bodyPr wrap="square" rtlCol="0">
            <a:spAutoFit/>
          </a:bodyPr>
          <a:lstStyle/>
          <a:p>
            <a:endParaRPr lang="en-US" dirty="0"/>
          </a:p>
        </p:txBody>
      </p:sp>
      <p:sp>
        <p:nvSpPr>
          <p:cNvPr id="5" name="TextBox 4"/>
          <p:cNvSpPr txBox="1"/>
          <p:nvPr/>
        </p:nvSpPr>
        <p:spPr>
          <a:xfrm>
            <a:off x="1540043" y="3384015"/>
            <a:ext cx="8531372" cy="369332"/>
          </a:xfrm>
          <a:prstGeom prst="rect">
            <a:avLst/>
          </a:prstGeom>
          <a:noFill/>
        </p:spPr>
        <p:txBody>
          <a:bodyPr wrap="square" rtlCol="0">
            <a:spAutoFit/>
          </a:bodyPr>
          <a:lstStyle/>
          <a:p>
            <a:r>
              <a:rPr lang="en-US" dirty="0" smtClean="0">
                <a:latin typeface="Roboto Thin" pitchFamily="2" charset="0"/>
                <a:ea typeface="Roboto Thin" pitchFamily="2" charset="0"/>
              </a:rPr>
              <a:t>The </a:t>
            </a:r>
            <a:r>
              <a:rPr lang="en-US" dirty="0">
                <a:latin typeface="Roboto Thin" pitchFamily="2" charset="0"/>
                <a:ea typeface="Roboto Thin" pitchFamily="2" charset="0"/>
              </a:rPr>
              <a:t>process of </a:t>
            </a:r>
            <a:r>
              <a:rPr lang="en-US" dirty="0" smtClean="0">
                <a:latin typeface="Roboto Thin" pitchFamily="2" charset="0"/>
                <a:ea typeface="Roboto Thin" pitchFamily="2" charset="0"/>
              </a:rPr>
              <a:t>detecting mines in </a:t>
            </a:r>
            <a:r>
              <a:rPr lang="en-US" dirty="0">
                <a:latin typeface="Roboto Thin" pitchFamily="2" charset="0"/>
                <a:ea typeface="Roboto Thin" pitchFamily="2" charset="0"/>
              </a:rPr>
              <a:t>an </a:t>
            </a:r>
            <a:r>
              <a:rPr lang="en-US" dirty="0" smtClean="0">
                <a:latin typeface="Roboto Thin" pitchFamily="2" charset="0"/>
                <a:ea typeface="Roboto Thin" pitchFamily="2" charset="0"/>
              </a:rPr>
              <a:t>area.</a:t>
            </a:r>
            <a:endParaRPr lang="en-US" dirty="0">
              <a:latin typeface="Roboto Thin" pitchFamily="2" charset="0"/>
              <a:ea typeface="Roboto Thin" pitchFamily="2" charset="0"/>
            </a:endParaRPr>
          </a:p>
        </p:txBody>
      </p:sp>
    </p:spTree>
    <p:extLst>
      <p:ext uri="{BB962C8B-B14F-4D97-AF65-F5344CB8AC3E}">
        <p14:creationId xmlns:p14="http://schemas.microsoft.com/office/powerpoint/2010/main" val="13718518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p:cNvSpPr>
            <a:spLocks noGrp="1"/>
          </p:cNvSpPr>
          <p:nvPr>
            <p:ph type="subTitle" idx="1"/>
          </p:nvPr>
        </p:nvSpPr>
        <p:spPr>
          <a:xfrm>
            <a:off x="281013" y="332459"/>
            <a:ext cx="9228201" cy="591368"/>
          </a:xfrm>
        </p:spPr>
        <p:txBody>
          <a:bodyPr>
            <a:noAutofit/>
          </a:bodyPr>
          <a:lstStyle/>
          <a:p>
            <a:r>
              <a:rPr lang="en-US" sz="4000" dirty="0" smtClean="0">
                <a:solidFill>
                  <a:schemeClr val="bg1"/>
                </a:solidFill>
                <a:latin typeface="Roboto Thin" pitchFamily="2" charset="0"/>
                <a:ea typeface="Roboto Thin" pitchFamily="2" charset="0"/>
              </a:rPr>
              <a:t>METHODS</a:t>
            </a:r>
          </a:p>
        </p:txBody>
      </p:sp>
      <p:sp>
        <p:nvSpPr>
          <p:cNvPr id="8" name="TextBox 7"/>
          <p:cNvSpPr txBox="1"/>
          <p:nvPr/>
        </p:nvSpPr>
        <p:spPr>
          <a:xfrm>
            <a:off x="386499" y="1319753"/>
            <a:ext cx="10058400" cy="5632311"/>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Roboto Thin" pitchFamily="2" charset="0"/>
                <a:ea typeface="Roboto Thin" pitchFamily="2" charset="0"/>
              </a:rPr>
              <a:t>Manual detection with a metal </a:t>
            </a:r>
            <a:r>
              <a:rPr lang="en-US" b="1" dirty="0" smtClean="0">
                <a:latin typeface="Roboto Thin" pitchFamily="2" charset="0"/>
                <a:ea typeface="Roboto Thin" pitchFamily="2" charset="0"/>
              </a:rPr>
              <a:t>detector</a:t>
            </a:r>
          </a:p>
          <a:p>
            <a:pPr lvl="1"/>
            <a:r>
              <a:rPr lang="en-US" dirty="0" smtClean="0">
                <a:latin typeface="Roboto Thin" pitchFamily="2" charset="0"/>
                <a:ea typeface="Roboto Thin" pitchFamily="2" charset="0"/>
              </a:rPr>
              <a:t>The process of scanning the </a:t>
            </a:r>
            <a:r>
              <a:rPr lang="en-US" dirty="0">
                <a:latin typeface="Roboto Thin" pitchFamily="2" charset="0"/>
                <a:ea typeface="Roboto Thin" pitchFamily="2" charset="0"/>
              </a:rPr>
              <a:t>area with metal </a:t>
            </a:r>
            <a:r>
              <a:rPr lang="en-US" dirty="0" smtClean="0">
                <a:latin typeface="Roboto Thin" pitchFamily="2" charset="0"/>
                <a:ea typeface="Roboto Thin" pitchFamily="2" charset="0"/>
              </a:rPr>
              <a:t>detectors.</a:t>
            </a:r>
            <a:endParaRPr lang="en-US" b="1" dirty="0" smtClean="0">
              <a:latin typeface="Roboto Thin" pitchFamily="2" charset="0"/>
              <a:ea typeface="Roboto Thin" pitchFamily="2" charset="0"/>
            </a:endParaRPr>
          </a:p>
          <a:p>
            <a:pPr marL="285750" indent="-285750">
              <a:buFont typeface="Arial" panose="020B0604020202020204" pitchFamily="34" charset="0"/>
              <a:buChar char="•"/>
            </a:pPr>
            <a:endParaRPr lang="en-US" b="1" dirty="0" smtClean="0">
              <a:latin typeface="Roboto Thin" pitchFamily="2" charset="0"/>
              <a:ea typeface="Roboto Thin" pitchFamily="2" charset="0"/>
            </a:endParaRPr>
          </a:p>
          <a:p>
            <a:pPr marL="285750" indent="-285750">
              <a:buFont typeface="Arial" panose="020B0604020202020204" pitchFamily="34" charset="0"/>
              <a:buChar char="•"/>
            </a:pPr>
            <a:r>
              <a:rPr lang="en-US" b="1" dirty="0" smtClean="0">
                <a:latin typeface="Roboto Thin" pitchFamily="2" charset="0"/>
                <a:ea typeface="Roboto Thin" pitchFamily="2" charset="0"/>
              </a:rPr>
              <a:t>Dogs</a:t>
            </a:r>
          </a:p>
          <a:p>
            <a:pPr lvl="1"/>
            <a:r>
              <a:rPr lang="en-US" dirty="0">
                <a:latin typeface="Roboto Thin" pitchFamily="2" charset="0"/>
                <a:ea typeface="Roboto Thin" pitchFamily="2" charset="0"/>
              </a:rPr>
              <a:t>Well-trained dogs </a:t>
            </a:r>
            <a:r>
              <a:rPr lang="en-US" dirty="0" smtClean="0">
                <a:latin typeface="Roboto Thin" pitchFamily="2" charset="0"/>
                <a:ea typeface="Roboto Thin" pitchFamily="2" charset="0"/>
              </a:rPr>
              <a:t>that sniff </a:t>
            </a:r>
            <a:r>
              <a:rPr lang="en-US" dirty="0">
                <a:latin typeface="Roboto Thin" pitchFamily="2" charset="0"/>
                <a:ea typeface="Roboto Thin" pitchFamily="2" charset="0"/>
              </a:rPr>
              <a:t>out explosive chemicals like TNT in </a:t>
            </a:r>
            <a:r>
              <a:rPr lang="en-US" dirty="0" smtClean="0">
                <a:latin typeface="Roboto Thin" pitchFamily="2" charset="0"/>
                <a:ea typeface="Roboto Thin" pitchFamily="2" charset="0"/>
              </a:rPr>
              <a:t>landmines.</a:t>
            </a:r>
            <a:endParaRPr lang="en-US" b="1" dirty="0" smtClean="0">
              <a:latin typeface="Roboto Thin" pitchFamily="2" charset="0"/>
              <a:ea typeface="Roboto Thin" pitchFamily="2" charset="0"/>
            </a:endParaRPr>
          </a:p>
          <a:p>
            <a:pPr marL="285750" indent="-285750">
              <a:buFont typeface="Arial" panose="020B0604020202020204" pitchFamily="34" charset="0"/>
              <a:buChar char="•"/>
            </a:pPr>
            <a:endParaRPr lang="en-US" b="1" dirty="0" smtClean="0">
              <a:latin typeface="Roboto Thin" pitchFamily="2" charset="0"/>
              <a:ea typeface="Roboto Thin" pitchFamily="2" charset="0"/>
            </a:endParaRPr>
          </a:p>
          <a:p>
            <a:pPr marL="285750" indent="-285750">
              <a:buFont typeface="Arial" panose="020B0604020202020204" pitchFamily="34" charset="0"/>
              <a:buChar char="•"/>
            </a:pPr>
            <a:r>
              <a:rPr lang="en-US" b="1" dirty="0" smtClean="0">
                <a:latin typeface="Roboto Thin" pitchFamily="2" charset="0"/>
                <a:ea typeface="Roboto Thin" pitchFamily="2" charset="0"/>
              </a:rPr>
              <a:t>Rats</a:t>
            </a:r>
          </a:p>
          <a:p>
            <a:pPr lvl="1"/>
            <a:r>
              <a:rPr lang="en-US" dirty="0" smtClean="0">
                <a:latin typeface="Roboto Thin" pitchFamily="2" charset="0"/>
                <a:ea typeface="Roboto Thin" pitchFamily="2" charset="0"/>
              </a:rPr>
              <a:t>Giant </a:t>
            </a:r>
            <a:r>
              <a:rPr lang="en-US" dirty="0">
                <a:latin typeface="Roboto Thin" pitchFamily="2" charset="0"/>
                <a:ea typeface="Roboto Thin" pitchFamily="2" charset="0"/>
              </a:rPr>
              <a:t>pouched rats trained to sniff out chemicals like TNT in landmines. These rats are called HeroRATS. They have the advantage of being far lower mass than the typical human. They are less likely to set off small mines intended to injure or kill people, if the bomb-sniffing animal crosses directly over the top of a buried mine.</a:t>
            </a:r>
            <a:endParaRPr lang="en-US" b="1" dirty="0" smtClean="0">
              <a:latin typeface="Roboto Thin" pitchFamily="2" charset="0"/>
              <a:ea typeface="Roboto Thin" pitchFamily="2" charset="0"/>
            </a:endParaRPr>
          </a:p>
          <a:p>
            <a:pPr marL="285750" indent="-285750">
              <a:buFont typeface="Arial" panose="020B0604020202020204" pitchFamily="34" charset="0"/>
              <a:buChar char="•"/>
            </a:pPr>
            <a:endParaRPr lang="en-US" b="1" dirty="0" smtClean="0">
              <a:latin typeface="Roboto Thin" pitchFamily="2" charset="0"/>
              <a:ea typeface="Roboto Thin" pitchFamily="2" charset="0"/>
            </a:endParaRPr>
          </a:p>
          <a:p>
            <a:pPr marL="285750" indent="-285750">
              <a:buFont typeface="Arial" panose="020B0604020202020204" pitchFamily="34" charset="0"/>
              <a:buChar char="•"/>
            </a:pPr>
            <a:r>
              <a:rPr lang="en-US" b="1" dirty="0" smtClean="0">
                <a:latin typeface="Roboto Thin" pitchFamily="2" charset="0"/>
                <a:ea typeface="Roboto Thin" pitchFamily="2" charset="0"/>
              </a:rPr>
              <a:t>Mechanical clearance</a:t>
            </a:r>
          </a:p>
          <a:p>
            <a:pPr lvl="1"/>
            <a:r>
              <a:rPr lang="en-US" dirty="0">
                <a:latin typeface="Roboto Thin" pitchFamily="2" charset="0"/>
                <a:ea typeface="Roboto Thin" pitchFamily="2" charset="0"/>
              </a:rPr>
              <a:t>Special </a:t>
            </a:r>
            <a:r>
              <a:rPr lang="en-US" dirty="0" smtClean="0">
                <a:latin typeface="Roboto Thin" pitchFamily="2" charset="0"/>
                <a:ea typeface="Roboto Thin" pitchFamily="2" charset="0"/>
              </a:rPr>
              <a:t>machines that </a:t>
            </a:r>
            <a:r>
              <a:rPr lang="en-US" dirty="0">
                <a:latin typeface="Roboto Thin" pitchFamily="2" charset="0"/>
                <a:ea typeface="Roboto Thin" pitchFamily="2" charset="0"/>
              </a:rPr>
              <a:t>effectively combine mine detection and removal into one </a:t>
            </a:r>
            <a:r>
              <a:rPr lang="en-US" dirty="0" smtClean="0">
                <a:latin typeface="Roboto Thin" pitchFamily="2" charset="0"/>
                <a:ea typeface="Roboto Thin" pitchFamily="2" charset="0"/>
              </a:rPr>
              <a:t>operation. These machines </a:t>
            </a:r>
            <a:r>
              <a:rPr lang="en-US" dirty="0">
                <a:latin typeface="Roboto Thin" pitchFamily="2" charset="0"/>
                <a:ea typeface="Roboto Thin" pitchFamily="2" charset="0"/>
              </a:rPr>
              <a:t>consist of a special vehicle that is driven through the minefield, deliberately detonating the mines it drives over. These vehicles are designed to withstand the explosions with little damage. Some are operated directly with </a:t>
            </a:r>
            <a:r>
              <a:rPr lang="en-US" dirty="0" smtClean="0">
                <a:latin typeface="Roboto Thin" pitchFamily="2" charset="0"/>
                <a:ea typeface="Roboto Thin" pitchFamily="2" charset="0"/>
              </a:rPr>
              <a:t>armor </a:t>
            </a:r>
            <a:r>
              <a:rPr lang="en-US" dirty="0">
                <a:latin typeface="Roboto Thin" pitchFamily="2" charset="0"/>
                <a:ea typeface="Roboto Thin" pitchFamily="2" charset="0"/>
              </a:rPr>
              <a:t>to protect the driver; some are operated under remote control.</a:t>
            </a:r>
            <a:endParaRPr lang="en-US" b="1" dirty="0">
              <a:latin typeface="Roboto Thin" pitchFamily="2" charset="0"/>
              <a:ea typeface="Roboto Thin" pitchFamily="2" charset="0"/>
            </a:endParaRPr>
          </a:p>
          <a:p>
            <a:pPr marL="285750" indent="-285750">
              <a:buFont typeface="Arial" panose="020B0604020202020204" pitchFamily="34" charset="0"/>
              <a:buChar char="•"/>
            </a:pPr>
            <a:endParaRPr lang="en-US" dirty="0">
              <a:latin typeface="Roboto Thin" pitchFamily="2" charset="0"/>
              <a:ea typeface="Roboto Thin" pitchFamily="2" charset="0"/>
            </a:endParaRPr>
          </a:p>
          <a:p>
            <a:endParaRPr lang="en-US" dirty="0">
              <a:latin typeface="Roboto Thin" pitchFamily="2" charset="0"/>
              <a:ea typeface="Roboto Thin" pitchFamily="2" charset="0"/>
            </a:endParaRPr>
          </a:p>
        </p:txBody>
      </p:sp>
    </p:spTree>
    <p:extLst>
      <p:ext uri="{BB962C8B-B14F-4D97-AF65-F5344CB8AC3E}">
        <p14:creationId xmlns:p14="http://schemas.microsoft.com/office/powerpoint/2010/main" val="13079752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a:spLocks noGrp="1"/>
          </p:cNvSpPr>
          <p:nvPr>
            <p:ph type="subTitle" idx="1"/>
          </p:nvPr>
        </p:nvSpPr>
        <p:spPr>
          <a:xfrm>
            <a:off x="281013" y="332459"/>
            <a:ext cx="9228201" cy="591368"/>
          </a:xfrm>
        </p:spPr>
        <p:txBody>
          <a:bodyPr>
            <a:noAutofit/>
          </a:bodyPr>
          <a:lstStyle/>
          <a:p>
            <a:r>
              <a:rPr lang="en-US" sz="4000" dirty="0" smtClean="0">
                <a:solidFill>
                  <a:schemeClr val="bg1"/>
                </a:solidFill>
                <a:latin typeface="Roboto Thin" pitchFamily="2" charset="0"/>
                <a:ea typeface="Roboto Thin" pitchFamily="2" charset="0"/>
              </a:rPr>
              <a:t>ACCIDENTS</a:t>
            </a:r>
          </a:p>
        </p:txBody>
      </p:sp>
      <p:sp>
        <p:nvSpPr>
          <p:cNvPr id="5" name="TextBox 4"/>
          <p:cNvSpPr txBox="1"/>
          <p:nvPr/>
        </p:nvSpPr>
        <p:spPr>
          <a:xfrm>
            <a:off x="386499" y="1057791"/>
            <a:ext cx="10058400" cy="3970318"/>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latin typeface="Roboto Thin" pitchFamily="2" charset="0"/>
                <a:ea typeface="Roboto Thin" pitchFamily="2" charset="0"/>
              </a:rPr>
              <a:t>12:55, 01/06/1999</a:t>
            </a:r>
            <a:r>
              <a:rPr lang="en-US" sz="1400" dirty="0">
                <a:latin typeface="Roboto Thin" pitchFamily="2" charset="0"/>
                <a:ea typeface="Roboto Thin" pitchFamily="2" charset="0"/>
              </a:rPr>
              <a:t>, </a:t>
            </a:r>
            <a:r>
              <a:rPr lang="en-US" sz="1400" dirty="0" smtClean="0">
                <a:latin typeface="Roboto Thin" pitchFamily="2" charset="0"/>
                <a:ea typeface="Roboto Thin" pitchFamily="2" charset="0"/>
              </a:rPr>
              <a:t>Bosnia and Herzegovina/ Between </a:t>
            </a:r>
            <a:r>
              <a:rPr lang="en-US" sz="1400" dirty="0">
                <a:latin typeface="Roboto Thin" pitchFamily="2" charset="0"/>
                <a:ea typeface="Roboto Thin" pitchFamily="2" charset="0"/>
              </a:rPr>
              <a:t>Gajevi and </a:t>
            </a:r>
            <a:r>
              <a:rPr lang="en-US" sz="1400" dirty="0" smtClean="0">
                <a:latin typeface="Roboto Thin" pitchFamily="2" charset="0"/>
                <a:ea typeface="Roboto Thin" pitchFamily="2" charset="0"/>
              </a:rPr>
              <a:t>Gornjani </a:t>
            </a:r>
            <a:r>
              <a:rPr lang="en-US" sz="1400" dirty="0">
                <a:latin typeface="Roboto Thin" pitchFamily="2" charset="0"/>
                <a:ea typeface="Roboto Thin" pitchFamily="2" charset="0"/>
              </a:rPr>
              <a:t>villages, RS </a:t>
            </a:r>
            <a:r>
              <a:rPr lang="en-US" sz="1400" dirty="0" smtClean="0">
                <a:latin typeface="Roboto Thin" pitchFamily="2" charset="0"/>
                <a:ea typeface="Roboto Thin" pitchFamily="2" charset="0"/>
              </a:rPr>
              <a:t>SAMAC/BRVNIK Region.  </a:t>
            </a:r>
            <a:r>
              <a:rPr lang="en-US" sz="1400" dirty="0" smtClean="0">
                <a:latin typeface="Roboto Thin" pitchFamily="2" charset="0"/>
                <a:ea typeface="Roboto Thin" pitchFamily="2" charset="0"/>
                <a:hlinkClick r:id="rId2" action="ppaction://hlinkfile"/>
              </a:rPr>
              <a:t>Full Report</a:t>
            </a:r>
            <a:endParaRPr lang="en-US" sz="1400" dirty="0" smtClean="0">
              <a:latin typeface="Roboto Thin" pitchFamily="2" charset="0"/>
              <a:ea typeface="Roboto Thin" pitchFamily="2" charset="0"/>
            </a:endParaRPr>
          </a:p>
          <a:p>
            <a:pPr lvl="1"/>
            <a:r>
              <a:rPr lang="en-US" sz="1400" strike="sngStrike" dirty="0" smtClean="0">
                <a:latin typeface="Roboto Thin" pitchFamily="2" charset="0"/>
                <a:ea typeface="Roboto Thin" pitchFamily="2" charset="0"/>
              </a:rPr>
              <a:t>NAME </a:t>
            </a:r>
            <a:r>
              <a:rPr lang="en-US" sz="1400" strike="sngStrike" dirty="0">
                <a:latin typeface="Roboto Thin" pitchFamily="2" charset="0"/>
                <a:ea typeface="Roboto Thin" pitchFamily="2" charset="0"/>
              </a:rPr>
              <a:t>REMOVED</a:t>
            </a:r>
            <a:r>
              <a:rPr lang="en-US" sz="1400" dirty="0" smtClean="0">
                <a:latin typeface="Roboto Thin" pitchFamily="2" charset="0"/>
                <a:ea typeface="Roboto Thin" pitchFamily="2" charset="0"/>
              </a:rPr>
              <a:t>, surveyor</a:t>
            </a:r>
            <a:endParaRPr lang="en-US" sz="1400" dirty="0">
              <a:latin typeface="Roboto Thin" pitchFamily="2" charset="0"/>
              <a:ea typeface="Roboto Thin" pitchFamily="2" charset="0"/>
            </a:endParaRPr>
          </a:p>
          <a:p>
            <a:pPr lvl="1"/>
            <a:r>
              <a:rPr lang="en-US" sz="1400" dirty="0" smtClean="0">
                <a:latin typeface="Roboto Thin" pitchFamily="2" charset="0"/>
                <a:ea typeface="Roboto Thin" pitchFamily="2" charset="0"/>
              </a:rPr>
              <a:t>	</a:t>
            </a:r>
            <a:r>
              <a:rPr lang="en-US" sz="1400" b="1" dirty="0">
                <a:solidFill>
                  <a:srgbClr val="FFC000"/>
                </a:solidFill>
                <a:latin typeface="Roboto Thin" pitchFamily="2" charset="0"/>
                <a:ea typeface="Roboto Thin" pitchFamily="2" charset="0"/>
              </a:rPr>
              <a:t>severe </a:t>
            </a:r>
            <a:r>
              <a:rPr lang="en-US" sz="1400" b="1" dirty="0" smtClean="0">
                <a:solidFill>
                  <a:srgbClr val="FFC000"/>
                </a:solidFill>
                <a:latin typeface="Roboto Thin" pitchFamily="2" charset="0"/>
                <a:ea typeface="Roboto Thin" pitchFamily="2" charset="0"/>
              </a:rPr>
              <a:t>Chest</a:t>
            </a:r>
            <a:r>
              <a:rPr lang="en-US" sz="1400" b="1" dirty="0" smtClean="0">
                <a:latin typeface="Roboto Thin" pitchFamily="2" charset="0"/>
                <a:ea typeface="Roboto Thin" pitchFamily="2" charset="0"/>
              </a:rPr>
              <a:t>,</a:t>
            </a:r>
            <a:r>
              <a:rPr lang="en-US" sz="1400" b="1" dirty="0" smtClean="0">
                <a:solidFill>
                  <a:srgbClr val="FFC000"/>
                </a:solidFill>
                <a:latin typeface="Roboto Thin" pitchFamily="2" charset="0"/>
                <a:ea typeface="Roboto Thin" pitchFamily="2" charset="0"/>
              </a:rPr>
              <a:t> severe Eye</a:t>
            </a:r>
            <a:r>
              <a:rPr lang="en-US" sz="1400" b="1" dirty="0" smtClean="0">
                <a:latin typeface="Roboto Thin" pitchFamily="2" charset="0"/>
                <a:ea typeface="Roboto Thin" pitchFamily="2" charset="0"/>
              </a:rPr>
              <a:t>,</a:t>
            </a:r>
            <a:r>
              <a:rPr lang="en-US" sz="1400" b="1" dirty="0" smtClean="0">
                <a:solidFill>
                  <a:srgbClr val="FFC000"/>
                </a:solidFill>
                <a:latin typeface="Roboto Thin" pitchFamily="2" charset="0"/>
                <a:ea typeface="Roboto Thin" pitchFamily="2" charset="0"/>
              </a:rPr>
              <a:t> severe Legs</a:t>
            </a:r>
            <a:r>
              <a:rPr lang="en-US" sz="1400" b="1" dirty="0" smtClean="0">
                <a:latin typeface="Roboto Thin" pitchFamily="2" charset="0"/>
                <a:ea typeface="Roboto Thin" pitchFamily="2" charset="0"/>
              </a:rPr>
              <a:t>,</a:t>
            </a:r>
            <a:r>
              <a:rPr lang="en-US" sz="1400" b="1" dirty="0" smtClean="0">
                <a:solidFill>
                  <a:srgbClr val="FFC000"/>
                </a:solidFill>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LOST</a:t>
            </a:r>
            <a:r>
              <a:rPr lang="en-US" sz="1400" b="1" dirty="0" smtClean="0">
                <a:solidFill>
                  <a:srgbClr val="FF0000"/>
                </a:solidFill>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Toes</a:t>
            </a:r>
            <a:r>
              <a:rPr lang="en-US" sz="1400" b="1" dirty="0" smtClean="0">
                <a:latin typeface="Roboto Thin" pitchFamily="2" charset="0"/>
                <a:ea typeface="Roboto Thin" pitchFamily="2" charset="0"/>
              </a:rPr>
              <a:t>,</a:t>
            </a:r>
            <a:r>
              <a:rPr lang="en-US" sz="1400" b="1" dirty="0" smtClean="0">
                <a:solidFill>
                  <a:srgbClr val="FFC000"/>
                </a:solidFill>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LOST</a:t>
            </a:r>
            <a:r>
              <a:rPr lang="en-US" sz="1400" b="1" dirty="0" smtClean="0">
                <a:solidFill>
                  <a:srgbClr val="FFC000"/>
                </a:solidFill>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Eye</a:t>
            </a:r>
            <a:r>
              <a:rPr lang="en-US" sz="1400" b="1" dirty="0" smtClean="0">
                <a:latin typeface="Roboto Thin" pitchFamily="2" charset="0"/>
                <a:ea typeface="Roboto Thin" pitchFamily="2" charset="0"/>
              </a:rPr>
              <a:t>.</a:t>
            </a:r>
          </a:p>
          <a:p>
            <a:pPr lvl="1"/>
            <a:r>
              <a:rPr lang="en-US" sz="1400" strike="sngStrike" dirty="0" smtClean="0">
                <a:latin typeface="Roboto Thin" pitchFamily="2" charset="0"/>
                <a:ea typeface="Roboto Thin" pitchFamily="2" charset="0"/>
              </a:rPr>
              <a:t>NAME REMOVED</a:t>
            </a:r>
            <a:r>
              <a:rPr lang="en-US" sz="1400" dirty="0" smtClean="0">
                <a:latin typeface="Roboto Thin" pitchFamily="2" charset="0"/>
                <a:ea typeface="Roboto Thin" pitchFamily="2" charset="0"/>
              </a:rPr>
              <a:t>, deminer</a:t>
            </a:r>
          </a:p>
          <a:p>
            <a:pPr lvl="1"/>
            <a:r>
              <a:rPr lang="en-US" sz="1400" dirty="0">
                <a:solidFill>
                  <a:srgbClr val="FFC000"/>
                </a:solidFill>
                <a:latin typeface="Roboto Thin" pitchFamily="2" charset="0"/>
                <a:ea typeface="Roboto Thin" pitchFamily="2" charset="0"/>
              </a:rPr>
              <a:t>	</a:t>
            </a:r>
            <a:r>
              <a:rPr lang="en-US" sz="1400" b="1" dirty="0" smtClean="0">
                <a:solidFill>
                  <a:srgbClr val="FFC000"/>
                </a:solidFill>
                <a:latin typeface="Roboto Thin" pitchFamily="2" charset="0"/>
                <a:ea typeface="Roboto Thin" pitchFamily="2" charset="0"/>
              </a:rPr>
              <a:t>severe Legs </a:t>
            </a:r>
          </a:p>
          <a:p>
            <a:pPr lvl="1"/>
            <a:r>
              <a:rPr lang="en-US" sz="1400" strike="sngStrike" dirty="0" smtClean="0">
                <a:latin typeface="Roboto Thin" pitchFamily="2" charset="0"/>
                <a:ea typeface="Roboto Thin" pitchFamily="2" charset="0"/>
              </a:rPr>
              <a:t>NAME REMOVED</a:t>
            </a:r>
            <a:r>
              <a:rPr lang="en-US" sz="1400" dirty="0" smtClean="0">
                <a:latin typeface="Roboto Thin" pitchFamily="2" charset="0"/>
                <a:ea typeface="Roboto Thin" pitchFamily="2" charset="0"/>
              </a:rPr>
              <a:t>, surveyor</a:t>
            </a:r>
          </a:p>
          <a:p>
            <a:pPr lvl="1"/>
            <a:r>
              <a:rPr lang="en-US" sz="1400" dirty="0">
                <a:latin typeface="Roboto Thin" pitchFamily="2" charset="0"/>
                <a:ea typeface="Roboto Thin" pitchFamily="2" charset="0"/>
              </a:rPr>
              <a:t>	</a:t>
            </a:r>
            <a:r>
              <a:rPr lang="en-US" sz="1400" b="1" dirty="0" smtClean="0">
                <a:solidFill>
                  <a:srgbClr val="FF0000"/>
                </a:solidFill>
                <a:latin typeface="Roboto Thin" pitchFamily="2" charset="0"/>
                <a:ea typeface="Roboto Thin" pitchFamily="2" charset="0"/>
              </a:rPr>
              <a:t>FATAL</a:t>
            </a:r>
          </a:p>
          <a:p>
            <a:pPr marL="285750" indent="-285750">
              <a:buFont typeface="Arial" panose="020B0604020202020204" pitchFamily="34" charset="0"/>
              <a:buChar char="•"/>
            </a:pPr>
            <a:r>
              <a:rPr lang="en-US" sz="1400" dirty="0">
                <a:latin typeface="Roboto Thin" pitchFamily="2" charset="0"/>
                <a:ea typeface="Roboto Thin" pitchFamily="2" charset="0"/>
              </a:rPr>
              <a:t>22/03/2008, </a:t>
            </a:r>
            <a:r>
              <a:rPr lang="en-US" sz="1400" dirty="0" smtClean="0">
                <a:latin typeface="Roboto Thin" pitchFamily="2" charset="0"/>
                <a:ea typeface="Roboto Thin" pitchFamily="2" charset="0"/>
              </a:rPr>
              <a:t>Bosnia and Herzegovina/ Masici</a:t>
            </a:r>
            <a:r>
              <a:rPr lang="es-ES" sz="1400" dirty="0" smtClean="0">
                <a:latin typeface="Roboto Thin" pitchFamily="2" charset="0"/>
                <a:ea typeface="Roboto Thin" pitchFamily="2" charset="0"/>
              </a:rPr>
              <a:t> </a:t>
            </a:r>
            <a:r>
              <a:rPr lang="es-ES" sz="1400" dirty="0">
                <a:latin typeface="Roboto Thin" pitchFamily="2" charset="0"/>
                <a:ea typeface="Roboto Thin" pitchFamily="2" charset="0"/>
              </a:rPr>
              <a:t>Village, Nr </a:t>
            </a:r>
            <a:r>
              <a:rPr lang="es-ES" sz="1400" dirty="0" smtClean="0">
                <a:latin typeface="Roboto Thin" pitchFamily="2" charset="0"/>
                <a:ea typeface="Roboto Thin" pitchFamily="2" charset="0"/>
              </a:rPr>
              <a:t>Goradze. </a:t>
            </a:r>
            <a:r>
              <a:rPr lang="es-ES" sz="1400" dirty="0" smtClean="0">
                <a:latin typeface="Roboto Thin" pitchFamily="2" charset="0"/>
                <a:ea typeface="Roboto Thin" pitchFamily="2" charset="0"/>
                <a:hlinkClick r:id="rId3" action="ppaction://hlinkfile"/>
              </a:rPr>
              <a:t>Full </a:t>
            </a:r>
            <a:r>
              <a:rPr lang="en-US" sz="1400" dirty="0" smtClean="0">
                <a:latin typeface="Roboto Thin" pitchFamily="2" charset="0"/>
                <a:ea typeface="Roboto Thin" pitchFamily="2" charset="0"/>
                <a:hlinkClick r:id="rId3" action="ppaction://hlinkfile"/>
              </a:rPr>
              <a:t>Report</a:t>
            </a:r>
            <a:endParaRPr lang="en-US" sz="1400" dirty="0" smtClean="0">
              <a:latin typeface="Roboto Thin" pitchFamily="2" charset="0"/>
              <a:ea typeface="Roboto Thin" pitchFamily="2" charset="0"/>
            </a:endParaRPr>
          </a:p>
          <a:p>
            <a:pPr lvl="1"/>
            <a:r>
              <a:rPr lang="es-ES" sz="1400" strike="sngStrike" dirty="0" smtClean="0">
                <a:latin typeface="Roboto Thin" pitchFamily="2" charset="0"/>
                <a:ea typeface="Roboto Thin" pitchFamily="2" charset="0"/>
              </a:rPr>
              <a:t>NAME REMOVED</a:t>
            </a:r>
          </a:p>
          <a:p>
            <a:pPr lvl="1"/>
            <a:r>
              <a:rPr lang="es-ES" sz="1400" dirty="0" smtClean="0">
                <a:latin typeface="Roboto Thin" pitchFamily="2" charset="0"/>
                <a:ea typeface="Roboto Thin" pitchFamily="2" charset="0"/>
              </a:rPr>
              <a:t>	</a:t>
            </a:r>
            <a:r>
              <a:rPr lang="en-US" sz="1400" b="1" dirty="0" smtClean="0">
                <a:solidFill>
                  <a:srgbClr val="FF0000"/>
                </a:solidFill>
                <a:latin typeface="Roboto Thin" pitchFamily="2" charset="0"/>
                <a:ea typeface="Roboto Thin" pitchFamily="2" charset="0"/>
              </a:rPr>
              <a:t>FATAL</a:t>
            </a:r>
          </a:p>
          <a:p>
            <a:pPr lvl="1"/>
            <a:r>
              <a:rPr lang="en-US" sz="1400" strike="sngStrike" dirty="0" smtClean="0">
                <a:latin typeface="Roboto Thin" pitchFamily="2" charset="0"/>
                <a:ea typeface="Roboto Thin" pitchFamily="2" charset="0"/>
              </a:rPr>
              <a:t>NAME REMOVED</a:t>
            </a:r>
          </a:p>
          <a:p>
            <a:pPr lvl="1"/>
            <a:r>
              <a:rPr lang="en-US" sz="1400" dirty="0">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FATAL</a:t>
            </a:r>
          </a:p>
          <a:p>
            <a:pPr lvl="1"/>
            <a:r>
              <a:rPr lang="en-US" sz="1400" strike="sngStrike" dirty="0" smtClean="0">
                <a:latin typeface="Roboto Thin" pitchFamily="2" charset="0"/>
                <a:ea typeface="Roboto Thin" pitchFamily="2" charset="0"/>
              </a:rPr>
              <a:t>NAME REMOVED</a:t>
            </a:r>
          </a:p>
          <a:p>
            <a:pPr lvl="1"/>
            <a:r>
              <a:rPr lang="en-US" sz="1400" dirty="0">
                <a:latin typeface="Roboto Thin" pitchFamily="2" charset="0"/>
                <a:ea typeface="Roboto Thin" pitchFamily="2" charset="0"/>
              </a:rPr>
              <a:t>	</a:t>
            </a:r>
            <a:r>
              <a:rPr lang="en-US" sz="1400" b="1" dirty="0" smtClean="0">
                <a:solidFill>
                  <a:srgbClr val="FF0000"/>
                </a:solidFill>
                <a:latin typeface="Roboto Thin" pitchFamily="2" charset="0"/>
                <a:ea typeface="Roboto Thin" pitchFamily="2" charset="0"/>
              </a:rPr>
              <a:t>FATAL</a:t>
            </a:r>
          </a:p>
          <a:p>
            <a:pPr lvl="1"/>
            <a:r>
              <a:rPr lang="en-US" sz="1400" strike="sngStrike" dirty="0" smtClean="0">
                <a:latin typeface="Roboto Thin" pitchFamily="2" charset="0"/>
                <a:ea typeface="Roboto Thin" pitchFamily="2" charset="0"/>
              </a:rPr>
              <a:t>NAME</a:t>
            </a:r>
            <a:r>
              <a:rPr lang="en-US" sz="1400" strike="sngStrike" dirty="0" smtClean="0">
                <a:solidFill>
                  <a:srgbClr val="FF0000"/>
                </a:solidFill>
                <a:latin typeface="Roboto Thin" pitchFamily="2" charset="0"/>
                <a:ea typeface="Roboto Thin" pitchFamily="2" charset="0"/>
              </a:rPr>
              <a:t> </a:t>
            </a:r>
            <a:r>
              <a:rPr lang="en-US" sz="1400" strike="sngStrike" dirty="0" smtClean="0">
                <a:latin typeface="Roboto Thin" pitchFamily="2" charset="0"/>
                <a:ea typeface="Roboto Thin" pitchFamily="2" charset="0"/>
              </a:rPr>
              <a:t>REMOVED,</a:t>
            </a:r>
            <a:r>
              <a:rPr lang="en-US" sz="1400" dirty="0" smtClean="0">
                <a:latin typeface="Roboto Thin" pitchFamily="2" charset="0"/>
                <a:ea typeface="Roboto Thin" pitchFamily="2" charset="0"/>
              </a:rPr>
              <a:t> civilian</a:t>
            </a:r>
          </a:p>
          <a:p>
            <a:pPr lvl="1"/>
            <a:r>
              <a:rPr lang="en-US" sz="1400" b="1" dirty="0">
                <a:solidFill>
                  <a:srgbClr val="FFC000"/>
                </a:solidFill>
                <a:latin typeface="Roboto Thin" pitchFamily="2" charset="0"/>
                <a:ea typeface="Roboto Thin" pitchFamily="2" charset="0"/>
              </a:rPr>
              <a:t>	</a:t>
            </a:r>
            <a:r>
              <a:rPr lang="en-US" sz="1400" b="1" dirty="0" smtClean="0">
                <a:solidFill>
                  <a:srgbClr val="FFC000"/>
                </a:solidFill>
                <a:latin typeface="Roboto Thin" pitchFamily="2" charset="0"/>
                <a:ea typeface="Roboto Thin" pitchFamily="2" charset="0"/>
              </a:rPr>
              <a:t>Fragmentation Injuries</a:t>
            </a:r>
            <a:endParaRPr lang="es-ES" sz="1400" b="1" dirty="0">
              <a:solidFill>
                <a:srgbClr val="FFC000"/>
              </a:solidFill>
              <a:latin typeface="Roboto Thin" pitchFamily="2" charset="0"/>
              <a:ea typeface="Roboto Thin" pitchFamily="2" charset="0"/>
            </a:endParaRPr>
          </a:p>
          <a:p>
            <a:pPr marL="285750" indent="-285750">
              <a:buFont typeface="Arial" panose="020B0604020202020204" pitchFamily="34" charset="0"/>
              <a:buChar char="•"/>
            </a:pPr>
            <a:endParaRPr lang="en-US" sz="1400" dirty="0">
              <a:latin typeface="Roboto Thin" pitchFamily="2" charset="0"/>
              <a:ea typeface="Roboto Thin" pitchFamily="2" charset="0"/>
            </a:endParaRPr>
          </a:p>
          <a:p>
            <a:pPr marL="285750" indent="-285750">
              <a:buFont typeface="Arial" panose="020B0604020202020204" pitchFamily="34" charset="0"/>
              <a:buChar char="•"/>
            </a:pPr>
            <a:endParaRPr lang="en-US" sz="1400" dirty="0">
              <a:latin typeface="Roboto Thin" pitchFamily="2" charset="0"/>
              <a:ea typeface="Roboto Thin" pitchFamily="2" charset="0"/>
            </a:endParaRPr>
          </a:p>
        </p:txBody>
      </p:sp>
      <p:sp>
        <p:nvSpPr>
          <p:cNvPr id="8" name="TextBox 7"/>
          <p:cNvSpPr txBox="1"/>
          <p:nvPr/>
        </p:nvSpPr>
        <p:spPr>
          <a:xfrm>
            <a:off x="165465" y="5336894"/>
            <a:ext cx="5797486" cy="1692771"/>
          </a:xfrm>
          <a:prstGeom prst="rect">
            <a:avLst/>
          </a:prstGeom>
          <a:noFill/>
        </p:spPr>
        <p:txBody>
          <a:bodyPr wrap="square" rtlCol="0">
            <a:spAutoFit/>
          </a:bodyPr>
          <a:lstStyle/>
          <a:p>
            <a:r>
              <a:rPr lang="en-US" sz="2000" dirty="0" smtClean="0">
                <a:solidFill>
                  <a:schemeClr val="bg1"/>
                </a:solidFill>
                <a:latin typeface="Roboto Thin" pitchFamily="2" charset="0"/>
                <a:ea typeface="Roboto Thin" pitchFamily="2" charset="0"/>
              </a:rPr>
              <a:t>Sources:</a:t>
            </a:r>
            <a:endParaRPr lang="en-US" sz="1400" dirty="0" smtClean="0">
              <a:solidFill>
                <a:schemeClr val="bg1"/>
              </a:solidFill>
              <a:latin typeface="Roboto Thin" pitchFamily="2" charset="0"/>
              <a:ea typeface="Roboto Thin" pitchFamily="2" charset="0"/>
            </a:endParaRPr>
          </a:p>
          <a:p>
            <a:pPr marL="285750" indent="-285750">
              <a:buFont typeface="Arial" panose="020B0604020202020204" pitchFamily="34" charset="0"/>
              <a:buChar char="•"/>
            </a:pPr>
            <a:r>
              <a:rPr lang="en-US" sz="1400" dirty="0">
                <a:latin typeface="Roboto Thin" pitchFamily="2" charset="0"/>
                <a:ea typeface="Roboto Thin" pitchFamily="2" charset="0"/>
              </a:rPr>
              <a:t>DDAS Accident Report</a:t>
            </a:r>
            <a:r>
              <a:rPr lang="en-US" sz="1400" dirty="0" smtClean="0">
                <a:latin typeface="Roboto Thin" pitchFamily="2" charset="0"/>
                <a:ea typeface="Roboto Thin" pitchFamily="2" charset="0"/>
              </a:rPr>
              <a:t>. Accident Number 207</a:t>
            </a:r>
            <a:r>
              <a:rPr lang="en-US" sz="1400" dirty="0">
                <a:latin typeface="Roboto Thin" pitchFamily="2" charset="0"/>
                <a:ea typeface="Roboto Thin" pitchFamily="2" charset="0"/>
              </a:rPr>
              <a:t>, 16/04/2004, </a:t>
            </a:r>
            <a:r>
              <a:rPr lang="en-US" sz="1400" dirty="0">
                <a:latin typeface="Roboto Thin" pitchFamily="2" charset="0"/>
                <a:ea typeface="Roboto Thin" pitchFamily="2" charset="0"/>
                <a:hlinkClick r:id="rId4"/>
              </a:rPr>
              <a:t>http://</a:t>
            </a:r>
            <a:r>
              <a:rPr lang="en-US" sz="1400" dirty="0" smtClean="0">
                <a:latin typeface="Roboto Thin" pitchFamily="2" charset="0"/>
                <a:ea typeface="Roboto Thin" pitchFamily="2" charset="0"/>
                <a:hlinkClick r:id="rId4"/>
              </a:rPr>
              <a:t>www.ddasonline.com/PDF_files/DDASaccident207.pdf</a:t>
            </a:r>
            <a:endParaRPr lang="en-US" sz="1400" dirty="0" smtClean="0">
              <a:latin typeface="Roboto Thin" pitchFamily="2" charset="0"/>
              <a:ea typeface="Roboto Thin" pitchFamily="2" charset="0"/>
            </a:endParaRPr>
          </a:p>
          <a:p>
            <a:pPr marL="285750" indent="-285750">
              <a:buFont typeface="Arial" panose="020B0604020202020204" pitchFamily="34" charset="0"/>
              <a:buChar char="•"/>
            </a:pPr>
            <a:r>
              <a:rPr lang="en-US" sz="1400" dirty="0">
                <a:latin typeface="Roboto Thin" pitchFamily="2" charset="0"/>
                <a:ea typeface="Roboto Thin" pitchFamily="2" charset="0"/>
              </a:rPr>
              <a:t>DDAS Accident Report. Accident Number 717, 08/07/2011, </a:t>
            </a:r>
            <a:r>
              <a:rPr lang="en-US" sz="1400" dirty="0">
                <a:latin typeface="Roboto Thin" pitchFamily="2" charset="0"/>
                <a:ea typeface="Roboto Thin" pitchFamily="2" charset="0"/>
                <a:hlinkClick r:id="rId5"/>
              </a:rPr>
              <a:t>http://www.ddasonline.com/PDF_files/DDASaccident717.pdf</a:t>
            </a:r>
            <a:endParaRPr lang="en-US" sz="1400" dirty="0">
              <a:latin typeface="Roboto Thin" pitchFamily="2" charset="0"/>
              <a:ea typeface="Roboto Thin" pitchFamily="2" charset="0"/>
            </a:endParaRPr>
          </a:p>
          <a:p>
            <a:endParaRPr lang="en-US" sz="1400" dirty="0" smtClean="0">
              <a:latin typeface="Roboto Thin" pitchFamily="2" charset="0"/>
              <a:ea typeface="Roboto Thin" pitchFamily="2" charset="0"/>
            </a:endParaRPr>
          </a:p>
          <a:p>
            <a:endParaRPr lang="en-US" sz="1400" dirty="0">
              <a:latin typeface="Roboto Thin" pitchFamily="2" charset="0"/>
              <a:ea typeface="Roboto Thin" pitchFamily="2" charset="0"/>
            </a:endParaRPr>
          </a:p>
        </p:txBody>
      </p:sp>
    </p:spTree>
    <p:extLst>
      <p:ext uri="{BB962C8B-B14F-4D97-AF65-F5344CB8AC3E}">
        <p14:creationId xmlns:p14="http://schemas.microsoft.com/office/powerpoint/2010/main" val="1406482026"/>
      </p:ext>
    </p:extLst>
  </p:cSld>
  <p:clrMapOvr>
    <a:masterClrMapping/>
  </p:clrMapOvr>
  <p:timing>
    <p:tnLst>
      <p:par>
        <p:cTn id="1" dur="indefinite" restart="never" nodeType="tmRoot"/>
      </p:par>
    </p:tnLst>
  </p:timing>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471101"/>
      </a:dk2>
      <a:lt2>
        <a:srgbClr val="E7E8E2"/>
      </a:lt2>
      <a:accent1>
        <a:srgbClr val="A6B727"/>
      </a:accent1>
      <a:accent2>
        <a:srgbClr val="F04304"/>
      </a:accent2>
      <a:accent3>
        <a:srgbClr val="EF8606"/>
      </a:accent3>
      <a:accent4>
        <a:srgbClr val="F2C100"/>
      </a:accent4>
      <a:accent5>
        <a:srgbClr val="A65001"/>
      </a:accent5>
      <a:accent6>
        <a:srgbClr val="BA9585"/>
      </a:accent6>
      <a:hlink>
        <a:srgbClr val="00B0F0"/>
      </a:hlink>
      <a:folHlink>
        <a:srgbClr val="7F7F7F"/>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3A8A2BB7-7C5E-4EB2-B1F1-CFFF0F57E773}"/>
    </a:ext>
  </a:extLst>
</a:theme>
</file>

<file path=docProps/app.xml><?xml version="1.0" encoding="utf-8"?>
<Properties xmlns="http://schemas.openxmlformats.org/officeDocument/2006/extended-properties" xmlns:vt="http://schemas.openxmlformats.org/officeDocument/2006/docPropsVTypes">
  <Template>TC103457491[[fn=Metropolitan]]</Template>
  <TotalTime>2164</TotalTime>
  <Words>870</Words>
  <Application>Microsoft Office PowerPoint</Application>
  <PresentationFormat>Widescreen</PresentationFormat>
  <Paragraphs>171</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 Light</vt:lpstr>
      <vt:lpstr>Roboto</vt:lpstr>
      <vt:lpstr>Roboto Th</vt:lpstr>
      <vt:lpstr>Roboto Thin</vt:lpstr>
      <vt:lpstr>Metropolitan</vt:lpstr>
      <vt:lpstr>MP RAIR</vt:lpstr>
      <vt:lpstr>Bosnia and Herzegovina…</vt:lpstr>
      <vt:lpstr>BOSNIAN  WAR</vt:lpstr>
      <vt:lpstr>LAND MINES IN BOSNIA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METAL DETECTOR</vt:lpstr>
      <vt:lpstr>WHEELS</vt:lpstr>
      <vt:lpstr>PowerPoint Presentation</vt:lpstr>
      <vt:lpstr>WIRELSESS CAMERA</vt:lpstr>
      <vt:lpstr>MOTORS</vt:lpstr>
      <vt:lpstr>GPS</vt:lpstr>
      <vt:lpstr>WIRELESS COMMUNICATION</vt:lpstr>
      <vt:lpstr>PCB</vt:lpstr>
      <vt:lpstr>THE BRAIN – ARDUINO </vt:lpstr>
      <vt:lpstr>PowerPoint Presentation</vt:lpstr>
      <vt:lpstr>PowerPoint Presentation</vt:lpstr>
      <vt:lpstr>Well, what if…</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MP RAIR</dc:title>
  <dc:creator>ihsan isik</dc:creator>
  <cp:lastModifiedBy>ihsan isik</cp:lastModifiedBy>
  <cp:revision>58</cp:revision>
  <dcterms:created xsi:type="dcterms:W3CDTF">2013-04-26T11:34:16Z</dcterms:created>
  <dcterms:modified xsi:type="dcterms:W3CDTF">2013-05-03T16:32:53Z</dcterms:modified>
</cp:coreProperties>
</file>